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 id="2147483674" r:id="rId3"/>
    <p:sldMasterId id="2147483686" r:id="rId4"/>
  </p:sldMasterIdLst>
  <p:notesMasterIdLst>
    <p:notesMasterId r:id="rId52"/>
  </p:notesMasterIdLst>
  <p:sldIdLst>
    <p:sldId id="256" r:id="rId5"/>
    <p:sldId id="257" r:id="rId6"/>
    <p:sldId id="258" r:id="rId7"/>
    <p:sldId id="259" r:id="rId8"/>
    <p:sldId id="306" r:id="rId9"/>
    <p:sldId id="260" r:id="rId10"/>
    <p:sldId id="308" r:id="rId11"/>
    <p:sldId id="261" r:id="rId12"/>
    <p:sldId id="262" r:id="rId13"/>
    <p:sldId id="264" r:id="rId14"/>
    <p:sldId id="265" r:id="rId15"/>
    <p:sldId id="266" r:id="rId16"/>
    <p:sldId id="267" r:id="rId17"/>
    <p:sldId id="268"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71" r:id="rId32"/>
    <p:sldId id="285" r:id="rId33"/>
    <p:sldId id="286" r:id="rId34"/>
    <p:sldId id="287" r:id="rId35"/>
    <p:sldId id="288" r:id="rId36"/>
    <p:sldId id="289" r:id="rId37"/>
    <p:sldId id="290" r:id="rId38"/>
    <p:sldId id="291" r:id="rId39"/>
    <p:sldId id="292" r:id="rId40"/>
    <p:sldId id="293" r:id="rId41"/>
    <p:sldId id="294" r:id="rId42"/>
    <p:sldId id="296" r:id="rId43"/>
    <p:sldId id="310" r:id="rId44"/>
    <p:sldId id="302" r:id="rId45"/>
    <p:sldId id="301" r:id="rId46"/>
    <p:sldId id="297" r:id="rId47"/>
    <p:sldId id="298" r:id="rId48"/>
    <p:sldId id="299" r:id="rId49"/>
    <p:sldId id="303" r:id="rId50"/>
    <p:sldId id="304" r:id="rId51"/>
  </p:sldIdLst>
  <p:sldSz cx="9144000" cy="5143500" type="screen16x9"/>
  <p:notesSz cx="6858000" cy="9144000"/>
  <p:embeddedFontLst>
    <p:embeddedFont>
      <p:font typeface="Amatic SC" panose="020B0604020202020204" charset="-79"/>
      <p:regular r:id="rId53"/>
      <p:bold r:id="rId54"/>
    </p:embeddedFont>
    <p:embeddedFont>
      <p:font typeface="Century Gothic" panose="020B0502020202020204" pitchFamily="34" charset="0"/>
      <p:regular r:id="rId55"/>
      <p:bold r:id="rId56"/>
      <p:italic r:id="rId57"/>
      <p:boldItalic r:id="rId58"/>
    </p:embeddedFont>
    <p:embeddedFont>
      <p:font typeface="Bookman Old Style" panose="02050604050505020204" pitchFamily="18" charset="0"/>
      <p:regular r:id="rId59"/>
      <p:bold r:id="rId60"/>
      <p:italic r:id="rId61"/>
      <p:boldItalic r:id="rId62"/>
    </p:embeddedFont>
    <p:embeddedFont>
      <p:font typeface="Georgia" panose="02040502050405020303" pitchFamily="18"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C61FB1F-9818-4FD7-AC11-83CE6EDB03F8}">
  <a:tblStyle styleId="{FC61FB1F-9818-4FD7-AC11-83CE6EDB03F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4D9C352-F4E3-4DC1-8920-55FCA18EB76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84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288647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88d0b6b1c3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88d0b6b1c3_2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8d0b6b1c3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g88d0b6b1c3_2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88d0b6b1c3_2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88d0b6b1c3_2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88d0b6b1c3_2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88d0b6b1c3_2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88d0b6b1c3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g88d0b6b1c3_2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a:solidFill>
                  <a:schemeClr val="dk1"/>
                </a:solidFill>
                <a:highlight>
                  <a:srgbClr val="FFFFFF"/>
                </a:highlight>
              </a:rPr>
              <a:t> </a:t>
            </a:r>
            <a:endParaRPr>
              <a:solidFill>
                <a:schemeClr val="dk1"/>
              </a:solidFill>
              <a:highlight>
                <a:srgbClr val="FFFFFF"/>
              </a:highlight>
            </a:endParaRPr>
          </a:p>
          <a:p>
            <a:pPr marL="0" lvl="0" indent="0" algn="l" rtl="0">
              <a:lnSpc>
                <a:spcPct val="100000"/>
              </a:lnSpc>
              <a:spcBef>
                <a:spcPts val="120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0e61c1139ec492d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50e61c1139ec492d_4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0e61c1139ec492d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g50e61c1139ec492d_6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600">
                <a:solidFill>
                  <a:schemeClr val="dk1"/>
                </a:solidFill>
                <a:highlight>
                  <a:srgbClr val="FFFFFF"/>
                </a:highlight>
                <a:latin typeface="Georgia"/>
                <a:ea typeface="Georgia"/>
                <a:cs typeface="Georgia"/>
                <a:sym typeface="Georgia"/>
              </a:rPr>
              <a:t>Gramian Angular Field is intrisically linked to the inner product and the corresponding Gram Matrix.</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88d0b6ada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88d0b6adaa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88d0b6adaa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88d0b6adaa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0e61c1139ec492d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g50e61c1139ec492d_7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 phase space is a space in which all possible states of s system are represented.</a:t>
            </a:r>
            <a:endParaRPr/>
          </a:p>
          <a:p>
            <a:pPr marL="0" lvl="0" indent="0" algn="l" rtl="0">
              <a:lnSpc>
                <a:spcPct val="100000"/>
              </a:lnSpc>
              <a:spcBef>
                <a:spcPts val="0"/>
              </a:spcBef>
              <a:spcAft>
                <a:spcPts val="0"/>
              </a:spcAft>
              <a:buSzPts val="1100"/>
              <a:buNone/>
            </a:pPr>
            <a:r>
              <a:rPr lang="en"/>
              <a:t>Each axis in phase space corresponds to each state.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State:</a:t>
            </a:r>
            <a:endParaRPr/>
          </a:p>
          <a:p>
            <a:pPr marL="0" lvl="0" indent="0" algn="l" rtl="0">
              <a:lnSpc>
                <a:spcPct val="100000"/>
              </a:lnSpc>
              <a:spcBef>
                <a:spcPts val="0"/>
              </a:spcBef>
              <a:spcAft>
                <a:spcPts val="0"/>
              </a:spcAft>
              <a:buSzPts val="1100"/>
              <a:buNone/>
            </a:pPr>
            <a:r>
              <a:rPr lang="en"/>
              <a:t>State of a system is its condition at a specific time.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0e61c1139ec492d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g50e61c1139ec492d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0e61c1139ec492d_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g50e61c1139ec492d_8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0e61c1139ec492d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g50e61c1139ec492d_8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0e61c1139ec492d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50e61c1139ec492d_9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chemeClr val="dk1"/>
              </a:buClr>
              <a:buSzPts val="1200"/>
              <a:buChar char="●"/>
            </a:pPr>
            <a:r>
              <a:rPr lang="en" sz="1200">
                <a:solidFill>
                  <a:schemeClr val="dk1"/>
                </a:solidFill>
              </a:rPr>
              <a:t>Given a time series X ={x1, x2, ..., xn} , we identify its Q quantile bins and assign each xi to the corresponding bins qj (j ∈ [1, Q]). Thus we construct a </a:t>
            </a:r>
            <a:endParaRPr sz="1200">
              <a:solidFill>
                <a:schemeClr val="dk1"/>
              </a:solidFill>
            </a:endParaRPr>
          </a:p>
          <a:p>
            <a:pPr marL="457200" lvl="0" indent="0" algn="l" rtl="0">
              <a:lnSpc>
                <a:spcPct val="100000"/>
              </a:lnSpc>
              <a:spcBef>
                <a:spcPts val="0"/>
              </a:spcBef>
              <a:spcAft>
                <a:spcPts val="0"/>
              </a:spcAft>
              <a:buClr>
                <a:schemeClr val="dk1"/>
              </a:buClr>
              <a:buSzPts val="1100"/>
              <a:buFont typeface="Arial"/>
              <a:buNone/>
            </a:pPr>
            <a:r>
              <a:rPr lang="en" sz="1200">
                <a:solidFill>
                  <a:schemeClr val="dk1"/>
                </a:solidFill>
              </a:rPr>
              <a:t>Q ⇥ Q weighted adjacency matrix W, which is called Markov transition matrix.</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wi,j is given by the frequency with which a point in the quantile qj is followed by a point in the quantile qi . After normalization by ∑ j wij = 1. It is insensitive to the distribution of X and temporal dependency on time steps ti. However, getting rid of the temporal dependency results in too much information loss in matrix W. To overcome this drawback, we define the Markov Transition Field (MTF) as follows: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Mij in MTF denotes the transition probability of qi ! qj . That is, we spread out matrix W which contains the transition probability on the magnitude axis into the MTF matrix by considering the temporal positions.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By assigning the probability from the quantile at time step i to the quantile at time step j at each pixel Mij , the MTF M actually encodes the multi-span transition probabilities of the time series. Mi,j||ij|=k denotes the transition probability between the points with time interval k.</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By assigning the probability from the quantile at time step i to the quantile at time step j at each pixel Mij , the MTF M actually encodes the multi-span transition probabilities</a:t>
            </a:r>
            <a:endParaRPr sz="1200">
              <a:solidFill>
                <a:schemeClr val="dk1"/>
              </a:solidFill>
            </a:endParaRPr>
          </a:p>
          <a:p>
            <a:pPr marL="457200" lvl="0" indent="-304800" algn="l" rtl="0">
              <a:lnSpc>
                <a:spcPct val="100000"/>
              </a:lnSpc>
              <a:spcBef>
                <a:spcPts val="0"/>
              </a:spcBef>
              <a:spcAft>
                <a:spcPts val="0"/>
              </a:spcAft>
              <a:buClr>
                <a:schemeClr val="dk1"/>
              </a:buClr>
              <a:buSzPts val="1200"/>
              <a:buChar char="●"/>
            </a:pPr>
            <a:r>
              <a:rPr lang="en" sz="1200">
                <a:solidFill>
                  <a:schemeClr val="dk1"/>
                </a:solidFill>
              </a:rPr>
              <a:t>of the time series. Mi,j||ij|=k denotes the transition probability between the points with time interval k. For example, Mij|ji=1 illustrates the transition process along the time axis with a skip step. The main diagonal Mii, which is a special case when k = 0 captures the probability from each quantile to itself (the self-transition probability) at time step i. To make the image size manageable and computation more efficient, we reduce the MTF size by averaging the pixels in each non-overlapping m ⇥ m patch with the blurring kernel { 1 m2 }m⇥m. That is, we aggregate the transition probabilities in each subsequence of length m together. Figure 2 shows the procedure to encode time series to MTF.</a:t>
            </a:r>
            <a:endParaRPr sz="12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200">
              <a:solidFill>
                <a:srgbClr val="222222"/>
              </a:solidFill>
              <a:highlight>
                <a:schemeClr val="lt1"/>
              </a:highlight>
            </a:endParaRPr>
          </a:p>
          <a:p>
            <a:pPr marL="0" lvl="0" indent="0" algn="l" rtl="0">
              <a:lnSpc>
                <a:spcPct val="100000"/>
              </a:lnSpc>
              <a:spcBef>
                <a:spcPts val="0"/>
              </a:spcBef>
              <a:spcAft>
                <a:spcPts val="0"/>
              </a:spcAft>
              <a:buSzPts val="1100"/>
              <a:buNone/>
            </a:pP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0e61c1139ec492d_1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g50e61c1139ec492d_10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0e61c1139ec492d_1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g50e61c1139ec492d_10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8d0b6adaa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g88d0b6adaa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88d0b6ada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g88d0b6adaa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88d0b6adaa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88d0b6adaa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0e61c1139ec492d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50e61c1139ec492d_3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88d0b6adaa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88d0b6adaa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0e61c1139ec492d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g50e61c1139ec492d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88d0b6adaa_0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88d0b6adaa_0_7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8d0b6adaa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g88d0b6adaa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88d0b6b1c3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g88d0b6b1c3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88d0b6adaa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g88d0b6adaa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8d0b6adaa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g88d0b6adaa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8d0b6adaa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88d0b6adaa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88d0b6adaa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 name="Google Shape;315;g88d0b6adaa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88d0b6adaa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g88d0b6adaa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88d0b6adaa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g88d0b6adaa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88d0b6ada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88d0b6adaa_0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0e61c1139ec492d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g50e61c1139ec492d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88d0b6ada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88d0b6adaa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88d0b6ada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88d0b6adaa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88d0b6adaa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88d0b6adaa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88d0b6b1c3_8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88d0b6b1c3_8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88d0b6adaa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g88d0b6adaa_0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88d0b6adaa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88d0b6adaa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88d0b6b1c3_8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88d0b6b1c3_8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8d0b6b1c3_8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88d0b6b1c3_8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88d0b6adaa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88d0b6adaa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8d0b6b1c3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88d0b6b1c3_2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5a59f9e68_4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75a59f9e68_4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8d0b6ada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88d0b6adaa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0e61c1139ec492d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50e61c1139ec492d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66216" y="730251"/>
            <a:ext cx="6571200" cy="5304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866216" y="1952625"/>
            <a:ext cx="3618900" cy="2562300"/>
          </a:xfrm>
          <a:prstGeom prst="rect">
            <a:avLst/>
          </a:prstGeom>
          <a:noFill/>
          <a:ln>
            <a:noFill/>
          </a:ln>
        </p:spPr>
        <p:txBody>
          <a:bodyPr spcFirstLastPara="1" wrap="square" lIns="68575" tIns="34275" rIns="68575" bIns="34275" anchor="t" anchorCtr="0">
            <a:no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53" name="Google Shape;53;p13"/>
          <p:cNvSpPr txBox="1">
            <a:spLocks noGrp="1"/>
          </p:cNvSpPr>
          <p:nvPr>
            <p:ph type="body" idx="2"/>
          </p:nvPr>
        </p:nvSpPr>
        <p:spPr>
          <a:xfrm>
            <a:off x="4656534" y="1952625"/>
            <a:ext cx="3618900" cy="2562300"/>
          </a:xfrm>
          <a:prstGeom prst="rect">
            <a:avLst/>
          </a:prstGeom>
          <a:noFill/>
          <a:ln>
            <a:noFill/>
          </a:ln>
        </p:spPr>
        <p:txBody>
          <a:bodyPr spcFirstLastPara="1" wrap="square" lIns="68575" tIns="34275" rIns="68575" bIns="34275" anchor="t" anchorCtr="0">
            <a:no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54" name="Google Shape;54;p13"/>
          <p:cNvSpPr txBox="1">
            <a:spLocks noGrp="1"/>
          </p:cNvSpPr>
          <p:nvPr>
            <p:ph type="dt" idx="10"/>
          </p:nvPr>
        </p:nvSpPr>
        <p:spPr>
          <a:xfrm>
            <a:off x="7989828" y="4793878"/>
            <a:ext cx="742800" cy="2286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5" name="Google Shape;55;p13"/>
          <p:cNvSpPr txBox="1">
            <a:spLocks noGrp="1"/>
          </p:cNvSpPr>
          <p:nvPr>
            <p:ph type="ftr" idx="11"/>
          </p:nvPr>
        </p:nvSpPr>
        <p:spPr>
          <a:xfrm>
            <a:off x="420833" y="4793878"/>
            <a:ext cx="2894700" cy="228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6" name="Google Shape;56;p13"/>
          <p:cNvSpPr txBox="1">
            <a:spLocks noGrp="1"/>
          </p:cNvSpPr>
          <p:nvPr>
            <p:ph type="sldNum" idx="12"/>
          </p:nvPr>
        </p:nvSpPr>
        <p:spPr>
          <a:xfrm>
            <a:off x="7764405" y="221797"/>
            <a:ext cx="6285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32135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412594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986322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4153000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845830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180949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885606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789845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40519013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1976421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41019237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66216" y="730251"/>
            <a:ext cx="6571200" cy="5304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866216" y="1952625"/>
            <a:ext cx="3618900" cy="2562300"/>
          </a:xfrm>
          <a:prstGeom prst="rect">
            <a:avLst/>
          </a:prstGeom>
          <a:noFill/>
          <a:ln>
            <a:noFill/>
          </a:ln>
        </p:spPr>
        <p:txBody>
          <a:bodyPr spcFirstLastPara="1" wrap="square" lIns="68575" tIns="34275" rIns="68575" bIns="34275" anchor="t" anchorCtr="0">
            <a:no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53" name="Google Shape;53;p13"/>
          <p:cNvSpPr txBox="1">
            <a:spLocks noGrp="1"/>
          </p:cNvSpPr>
          <p:nvPr>
            <p:ph type="body" idx="2"/>
          </p:nvPr>
        </p:nvSpPr>
        <p:spPr>
          <a:xfrm>
            <a:off x="4656534" y="1952625"/>
            <a:ext cx="3618900" cy="2562300"/>
          </a:xfrm>
          <a:prstGeom prst="rect">
            <a:avLst/>
          </a:prstGeom>
          <a:noFill/>
          <a:ln>
            <a:noFill/>
          </a:ln>
        </p:spPr>
        <p:txBody>
          <a:bodyPr spcFirstLastPara="1" wrap="square" lIns="68575" tIns="34275" rIns="68575" bIns="34275" anchor="t" anchorCtr="0">
            <a:no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54" name="Google Shape;54;p13"/>
          <p:cNvSpPr txBox="1">
            <a:spLocks noGrp="1"/>
          </p:cNvSpPr>
          <p:nvPr>
            <p:ph type="dt" idx="10"/>
          </p:nvPr>
        </p:nvSpPr>
        <p:spPr>
          <a:xfrm>
            <a:off x="7989828" y="4793878"/>
            <a:ext cx="742800" cy="2286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5" name="Google Shape;55;p13"/>
          <p:cNvSpPr txBox="1">
            <a:spLocks noGrp="1"/>
          </p:cNvSpPr>
          <p:nvPr>
            <p:ph type="ftr" idx="11"/>
          </p:nvPr>
        </p:nvSpPr>
        <p:spPr>
          <a:xfrm>
            <a:off x="420833" y="4793878"/>
            <a:ext cx="2894700" cy="228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6" name="Google Shape;56;p13"/>
          <p:cNvSpPr txBox="1">
            <a:spLocks noGrp="1"/>
          </p:cNvSpPr>
          <p:nvPr>
            <p:ph type="sldNum" idx="12"/>
          </p:nvPr>
        </p:nvSpPr>
        <p:spPr>
          <a:xfrm>
            <a:off x="7764405" y="221797"/>
            <a:ext cx="6285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5350987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9186634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767189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0411853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0557646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283065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5672737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7585335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9818329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1322236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1094309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6675157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1132128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8122421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7780449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566375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6065473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951963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34442393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6373618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3544734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1705344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25729393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66216" y="730251"/>
            <a:ext cx="6571200" cy="5304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Clr>
                <a:schemeClr val="lt2"/>
              </a:buClr>
              <a:buSzPts val="14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866216" y="1952625"/>
            <a:ext cx="3618900" cy="2562300"/>
          </a:xfrm>
          <a:prstGeom prst="rect">
            <a:avLst/>
          </a:prstGeom>
          <a:noFill/>
          <a:ln>
            <a:noFill/>
          </a:ln>
        </p:spPr>
        <p:txBody>
          <a:bodyPr spcFirstLastPara="1" wrap="square" lIns="68575" tIns="34275" rIns="68575" bIns="34275" anchor="t" anchorCtr="0">
            <a:no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53" name="Google Shape;53;p13"/>
          <p:cNvSpPr txBox="1">
            <a:spLocks noGrp="1"/>
          </p:cNvSpPr>
          <p:nvPr>
            <p:ph type="body" idx="2"/>
          </p:nvPr>
        </p:nvSpPr>
        <p:spPr>
          <a:xfrm>
            <a:off x="4656534" y="1952625"/>
            <a:ext cx="3618900" cy="2562300"/>
          </a:xfrm>
          <a:prstGeom prst="rect">
            <a:avLst/>
          </a:prstGeom>
          <a:noFill/>
          <a:ln>
            <a:noFill/>
          </a:ln>
        </p:spPr>
        <p:txBody>
          <a:bodyPr spcFirstLastPara="1" wrap="square" lIns="68575" tIns="34275" rIns="68575" bIns="34275" anchor="t" anchorCtr="0">
            <a:noAutofit/>
          </a:bodyPr>
          <a:lstStyle>
            <a:lvl1pPr marL="457200" lvl="0" indent="-298450" algn="l" rtl="0">
              <a:spcBef>
                <a:spcPts val="800"/>
              </a:spcBef>
              <a:spcAft>
                <a:spcPts val="0"/>
              </a:spcAft>
              <a:buSzPts val="1100"/>
              <a:buChar char="●"/>
              <a:defRPr/>
            </a:lvl1pPr>
            <a:lvl2pPr marL="914400" lvl="1" indent="-298450" algn="l" rtl="0">
              <a:spcBef>
                <a:spcPts val="800"/>
              </a:spcBef>
              <a:spcAft>
                <a:spcPts val="0"/>
              </a:spcAft>
              <a:buSzPts val="1100"/>
              <a:buChar char="○"/>
              <a:defRPr/>
            </a:lvl2pPr>
            <a:lvl3pPr marL="1371600" lvl="2" indent="-298450" algn="l" rtl="0">
              <a:spcBef>
                <a:spcPts val="800"/>
              </a:spcBef>
              <a:spcAft>
                <a:spcPts val="0"/>
              </a:spcAft>
              <a:buSzPts val="1100"/>
              <a:buChar char="■"/>
              <a:defRPr/>
            </a:lvl3pPr>
            <a:lvl4pPr marL="1828800" lvl="3" indent="-298450" algn="l" rtl="0">
              <a:spcBef>
                <a:spcPts val="800"/>
              </a:spcBef>
              <a:spcAft>
                <a:spcPts val="0"/>
              </a:spcAft>
              <a:buSzPts val="1100"/>
              <a:buChar char="●"/>
              <a:defRPr/>
            </a:lvl4pPr>
            <a:lvl5pPr marL="2286000" lvl="4" indent="-298450" algn="l" rtl="0">
              <a:spcBef>
                <a:spcPts val="800"/>
              </a:spcBef>
              <a:spcAft>
                <a:spcPts val="0"/>
              </a:spcAft>
              <a:buSzPts val="1100"/>
              <a:buChar char="○"/>
              <a:defRPr/>
            </a:lvl5pPr>
            <a:lvl6pPr marL="2743200" lvl="5" indent="-298450" algn="l" rtl="0">
              <a:spcBef>
                <a:spcPts val="800"/>
              </a:spcBef>
              <a:spcAft>
                <a:spcPts val="0"/>
              </a:spcAft>
              <a:buSzPts val="1100"/>
              <a:buChar char="■"/>
              <a:defRPr/>
            </a:lvl6pPr>
            <a:lvl7pPr marL="3200400" lvl="6" indent="-298450" algn="l" rtl="0">
              <a:spcBef>
                <a:spcPts val="800"/>
              </a:spcBef>
              <a:spcAft>
                <a:spcPts val="0"/>
              </a:spcAft>
              <a:buSzPts val="1100"/>
              <a:buChar char="●"/>
              <a:defRPr/>
            </a:lvl7pPr>
            <a:lvl8pPr marL="3657600" lvl="7" indent="-298450" algn="l" rtl="0">
              <a:spcBef>
                <a:spcPts val="800"/>
              </a:spcBef>
              <a:spcAft>
                <a:spcPts val="0"/>
              </a:spcAft>
              <a:buSzPts val="1100"/>
              <a:buChar char="○"/>
              <a:defRPr/>
            </a:lvl8pPr>
            <a:lvl9pPr marL="4114800" lvl="8" indent="-298450" algn="l" rtl="0">
              <a:spcBef>
                <a:spcPts val="800"/>
              </a:spcBef>
              <a:spcAft>
                <a:spcPts val="0"/>
              </a:spcAft>
              <a:buSzPts val="1100"/>
              <a:buChar char="■"/>
              <a:defRPr/>
            </a:lvl9pPr>
          </a:lstStyle>
          <a:p>
            <a:endParaRPr/>
          </a:p>
        </p:txBody>
      </p:sp>
      <p:sp>
        <p:nvSpPr>
          <p:cNvPr id="54" name="Google Shape;54;p13"/>
          <p:cNvSpPr txBox="1">
            <a:spLocks noGrp="1"/>
          </p:cNvSpPr>
          <p:nvPr>
            <p:ph type="dt" idx="10"/>
          </p:nvPr>
        </p:nvSpPr>
        <p:spPr>
          <a:xfrm>
            <a:off x="7989828" y="4793878"/>
            <a:ext cx="742800" cy="2286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5" name="Google Shape;55;p13"/>
          <p:cNvSpPr txBox="1">
            <a:spLocks noGrp="1"/>
          </p:cNvSpPr>
          <p:nvPr>
            <p:ph type="ftr" idx="11"/>
          </p:nvPr>
        </p:nvSpPr>
        <p:spPr>
          <a:xfrm>
            <a:off x="420833" y="4793878"/>
            <a:ext cx="2894700" cy="228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6" name="Google Shape;56;p13"/>
          <p:cNvSpPr txBox="1">
            <a:spLocks noGrp="1"/>
          </p:cNvSpPr>
          <p:nvPr>
            <p:ph type="sldNum" idx="12"/>
          </p:nvPr>
        </p:nvSpPr>
        <p:spPr>
          <a:xfrm>
            <a:off x="7764405" y="221797"/>
            <a:ext cx="628500" cy="575700"/>
          </a:xfrm>
          <a:prstGeom prst="rect">
            <a:avLst/>
          </a:prstGeom>
          <a:noFill/>
          <a:ln>
            <a:noFill/>
          </a:ln>
        </p:spPr>
        <p:txBody>
          <a:bodyPr spcFirstLastPara="1" wrap="square" lIns="68575" tIns="34275" rIns="68575" bIns="34275" anchor="b"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60008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628027676"/>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353286418"/>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109972184"/>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4.gif"/><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2.gif"/></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3.gif"/></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5.gif"/></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6.gif"/></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28.gif"/><Relationship Id="rId4" Type="http://schemas.openxmlformats.org/officeDocument/2006/relationships/image" Target="../media/image27.gif"/></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32.gif"/></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3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g"/><Relationship Id="rId7"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ctrTitle"/>
          </p:nvPr>
        </p:nvSpPr>
        <p:spPr>
          <a:xfrm>
            <a:off x="311700" y="547600"/>
            <a:ext cx="8520600" cy="119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100" b="1"/>
              <a:t>MAJOR PROJECT (EE499)</a:t>
            </a:r>
            <a:endParaRPr sz="5100" b="1"/>
          </a:p>
        </p:txBody>
      </p:sp>
      <p:sp>
        <p:nvSpPr>
          <p:cNvPr id="62" name="Google Shape;62;p14"/>
          <p:cNvSpPr txBox="1"/>
          <p:nvPr/>
        </p:nvSpPr>
        <p:spPr>
          <a:xfrm>
            <a:off x="4752350" y="2229500"/>
            <a:ext cx="4079700" cy="2454300"/>
          </a:xfrm>
          <a:prstGeom prst="rect">
            <a:avLst/>
          </a:prstGeom>
          <a:noFill/>
          <a:ln>
            <a:noFill/>
          </a:ln>
        </p:spPr>
        <p:txBody>
          <a:bodyPr spcFirstLastPara="1" wrap="square" lIns="91425" tIns="91425" rIns="91425" bIns="91425" anchor="t" anchorCtr="0">
            <a:noAutofit/>
          </a:bodyPr>
          <a:lstStyle/>
          <a:p>
            <a:pPr marL="1828800" lvl="0" indent="45720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700" b="1" i="1">
                <a:solidFill>
                  <a:schemeClr val="dk1"/>
                </a:solidFill>
              </a:rPr>
              <a:t>Submitted by-</a:t>
            </a:r>
            <a:endParaRPr sz="17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700" b="1">
                <a:solidFill>
                  <a:schemeClr val="dk1"/>
                </a:solidFill>
              </a:rPr>
              <a:t>          	Nandani shakshi(16EE235)</a:t>
            </a:r>
            <a:endParaRPr sz="1700">
              <a:solidFill>
                <a:schemeClr val="dk1"/>
              </a:solidFill>
            </a:endParaRPr>
          </a:p>
          <a:p>
            <a:pPr marL="0" lvl="0" indent="0" algn="l" rtl="0">
              <a:lnSpc>
                <a:spcPct val="115000"/>
              </a:lnSpc>
              <a:spcBef>
                <a:spcPts val="0"/>
              </a:spcBef>
              <a:spcAft>
                <a:spcPts val="0"/>
              </a:spcAft>
              <a:buClr>
                <a:schemeClr val="dk1"/>
              </a:buClr>
              <a:buFont typeface="Arial"/>
              <a:buNone/>
            </a:pPr>
            <a:r>
              <a:rPr lang="en" sz="1700" b="1">
                <a:solidFill>
                  <a:schemeClr val="dk1"/>
                </a:solidFill>
              </a:rPr>
              <a:t>		Neelam bugalia(16EE236)</a:t>
            </a:r>
            <a:endParaRPr sz="17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700" b="1">
                <a:solidFill>
                  <a:schemeClr val="dk1"/>
                </a:solidFill>
              </a:rPr>
              <a:t>          	Rachna meshram(16EE238)</a:t>
            </a:r>
            <a:endParaRPr sz="17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700" b="1" i="1">
                <a:solidFill>
                  <a:schemeClr val="dk1"/>
                </a:solidFill>
              </a:rPr>
              <a:t>Under the guidance of-</a:t>
            </a:r>
            <a:endParaRPr sz="1700" b="1" i="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700" b="1">
                <a:solidFill>
                  <a:schemeClr val="dk1"/>
                </a:solidFill>
              </a:rPr>
              <a:t>          	Dattatraya N Gaonkar</a:t>
            </a:r>
            <a:endParaRPr sz="1700" b="1">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0" y="232800"/>
            <a:ext cx="8520600" cy="507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2400" dirty="0">
                <a:solidFill>
                  <a:srgbClr val="000000"/>
                </a:solidFill>
              </a:rPr>
              <a:t>NUMERICAL MODEL FRAMEWORK:</a:t>
            </a:r>
            <a:endParaRPr sz="2400" dirty="0">
              <a:solidFill>
                <a:srgbClr val="000000"/>
              </a:solidFill>
            </a:endParaRPr>
          </a:p>
        </p:txBody>
      </p:sp>
      <p:sp>
        <p:nvSpPr>
          <p:cNvPr id="114" name="Google Shape;114;p22"/>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2"/>
          <p:cNvSpPr txBox="1">
            <a:spLocks noGrp="1"/>
          </p:cNvSpPr>
          <p:nvPr>
            <p:ph type="body" idx="1"/>
          </p:nvPr>
        </p:nvSpPr>
        <p:spPr>
          <a:xfrm>
            <a:off x="66500" y="831375"/>
            <a:ext cx="8765700" cy="43122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dirty="0"/>
          </a:p>
          <a:p>
            <a:pPr marL="0" lvl="0" indent="0" algn="l" rtl="0">
              <a:spcBef>
                <a:spcPts val="1600"/>
              </a:spcBef>
              <a:spcAft>
                <a:spcPts val="0"/>
              </a:spcAft>
              <a:buNone/>
            </a:pPr>
            <a:endParaRPr dirty="0"/>
          </a:p>
          <a:p>
            <a:pPr marL="0" lvl="0" indent="457200" algn="l" rtl="0">
              <a:spcBef>
                <a:spcPts val="1600"/>
              </a:spcBef>
              <a:spcAft>
                <a:spcPts val="0"/>
              </a:spcAft>
              <a:buNone/>
            </a:pPr>
            <a:endParaRPr lang="en-IN" dirty="0"/>
          </a:p>
          <a:p>
            <a:pPr marL="0" lvl="0" indent="457200" algn="l" rtl="0">
              <a:spcBef>
                <a:spcPts val="1600"/>
              </a:spcBef>
              <a:spcAft>
                <a:spcPts val="0"/>
              </a:spcAft>
              <a:buNone/>
            </a:pPr>
            <a:endParaRPr lang="en-IN" dirty="0"/>
          </a:p>
          <a:p>
            <a:pPr marL="0" lvl="0" indent="457200" rtl="0">
              <a:spcBef>
                <a:spcPts val="1600"/>
              </a:spcBef>
              <a:spcAft>
                <a:spcPts val="0"/>
              </a:spcAft>
              <a:buNone/>
            </a:pPr>
            <a:r>
              <a:rPr lang="en-IN" dirty="0" smtClean="0">
                <a:solidFill>
                  <a:schemeClr val="tx1">
                    <a:lumMod val="95000"/>
                    <a:lumOff val="5000"/>
                  </a:schemeClr>
                </a:solidFill>
              </a:rPr>
              <a:t>m(t) = Multiplying Power Quality event function (ex.- Sag, Swell, Flicker etc.)</a:t>
            </a:r>
          </a:p>
          <a:p>
            <a:pPr marL="0" lvl="0" indent="457200" rtl="0">
              <a:spcBef>
                <a:spcPts val="1600"/>
              </a:spcBef>
              <a:spcAft>
                <a:spcPts val="0"/>
              </a:spcAft>
              <a:buNone/>
            </a:pPr>
            <a:r>
              <a:rPr lang="en-IN" dirty="0" smtClean="0">
                <a:solidFill>
                  <a:schemeClr val="tx1">
                    <a:lumMod val="95000"/>
                    <a:lumOff val="5000"/>
                  </a:schemeClr>
                </a:solidFill>
              </a:rPr>
              <a:t>a(t) = Additive Power Quality </a:t>
            </a:r>
            <a:r>
              <a:rPr lang="en-IN" dirty="0">
                <a:solidFill>
                  <a:schemeClr val="tx1">
                    <a:lumMod val="95000"/>
                    <a:lumOff val="5000"/>
                  </a:schemeClr>
                </a:solidFill>
              </a:rPr>
              <a:t>e</a:t>
            </a:r>
            <a:r>
              <a:rPr lang="en-IN" dirty="0" smtClean="0">
                <a:solidFill>
                  <a:schemeClr val="tx1">
                    <a:lumMod val="95000"/>
                    <a:lumOff val="5000"/>
                  </a:schemeClr>
                </a:solidFill>
              </a:rPr>
              <a:t>vent function (ex.- Transients, Voltage Notch,    Harmonics, Noise etc.)</a:t>
            </a:r>
            <a:endParaRPr dirty="0">
              <a:solidFill>
                <a:schemeClr val="tx1">
                  <a:lumMod val="95000"/>
                  <a:lumOff val="5000"/>
                </a:schemeClr>
              </a:solidFill>
            </a:endParaRPr>
          </a:p>
        </p:txBody>
      </p:sp>
      <p:pic>
        <p:nvPicPr>
          <p:cNvPr id="116" name="Google Shape;116;p22" descr="V_(PQ)=[m(t)]*sin(t)+[a(t)]" title="MathEquation,#000000"/>
          <p:cNvPicPr preferRelativeResize="0"/>
          <p:nvPr/>
        </p:nvPicPr>
        <p:blipFill>
          <a:blip r:embed="rId4">
            <a:alphaModFix/>
          </a:blip>
          <a:stretch>
            <a:fillRect/>
          </a:stretch>
        </p:blipFill>
        <p:spPr>
          <a:xfrm>
            <a:off x="1749127" y="2547641"/>
            <a:ext cx="4844200" cy="288225"/>
          </a:xfrm>
          <a:prstGeom prst="rect">
            <a:avLst/>
          </a:prstGeom>
          <a:noFill/>
          <a:ln>
            <a:noFill/>
          </a:ln>
        </p:spPr>
      </p:pic>
      <p:pic>
        <p:nvPicPr>
          <p:cNvPr id="117" name="Google Shape;117;p22"/>
          <p:cNvPicPr preferRelativeResize="0"/>
          <p:nvPr/>
        </p:nvPicPr>
        <p:blipFill>
          <a:blip r:embed="rId5">
            <a:alphaModFix/>
          </a:blip>
          <a:stretch>
            <a:fillRect/>
          </a:stretch>
        </p:blipFill>
        <p:spPr>
          <a:xfrm>
            <a:off x="1369605" y="825125"/>
            <a:ext cx="5789732" cy="1579328"/>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173127" y="266966"/>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2400" b="1" u="sng" dirty="0">
                <a:solidFill>
                  <a:srgbClr val="000000"/>
                </a:solidFill>
              </a:rPr>
              <a:t>Numerical Model for over frequency and over voltage:</a:t>
            </a:r>
            <a:endParaRPr sz="2400" b="1" u="sng" dirty="0">
              <a:solidFill>
                <a:srgbClr val="000000"/>
              </a:solidFill>
            </a:endParaRPr>
          </a:p>
        </p:txBody>
      </p:sp>
      <p:sp>
        <p:nvSpPr>
          <p:cNvPr id="123" name="Google Shape;123;p23"/>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3"/>
          <p:cNvSpPr txBox="1">
            <a:spLocks noGrp="1"/>
          </p:cNvSpPr>
          <p:nvPr>
            <p:ph type="body" idx="1"/>
          </p:nvPr>
        </p:nvSpPr>
        <p:spPr>
          <a:xfrm>
            <a:off x="90000" y="829275"/>
            <a:ext cx="8587200" cy="42477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dirty="0"/>
              <a:t> </a:t>
            </a:r>
            <a:r>
              <a:rPr lang="en" dirty="0" smtClean="0"/>
              <a:t>     </a:t>
            </a:r>
            <a:endParaRPr dirty="0"/>
          </a:p>
          <a:p>
            <a:pPr marL="0" lvl="0" indent="0" algn="l" rtl="0">
              <a:lnSpc>
                <a:spcPct val="100000"/>
              </a:lnSpc>
              <a:spcBef>
                <a:spcPts val="1600"/>
              </a:spcBef>
              <a:spcAft>
                <a:spcPts val="0"/>
              </a:spcAft>
              <a:buNone/>
            </a:pPr>
            <a:r>
              <a:rPr lang="en" dirty="0">
                <a:solidFill>
                  <a:schemeClr val="tx1">
                    <a:lumMod val="95000"/>
                    <a:lumOff val="5000"/>
                  </a:schemeClr>
                </a:solidFill>
              </a:rPr>
              <a:t>Where,</a:t>
            </a:r>
            <a:endParaRPr dirty="0">
              <a:solidFill>
                <a:schemeClr val="tx1">
                  <a:lumMod val="95000"/>
                  <a:lumOff val="5000"/>
                </a:schemeClr>
              </a:solidFill>
            </a:endParaRPr>
          </a:p>
          <a:p>
            <a:pPr marL="0" lvl="0" indent="0" algn="l" rtl="0">
              <a:lnSpc>
                <a:spcPct val="100000"/>
              </a:lnSpc>
              <a:spcBef>
                <a:spcPts val="1600"/>
              </a:spcBef>
              <a:spcAft>
                <a:spcPts val="0"/>
              </a:spcAft>
              <a:buNone/>
            </a:pPr>
            <a:r>
              <a:rPr lang="en" dirty="0" smtClean="0">
                <a:solidFill>
                  <a:schemeClr val="tx1">
                    <a:lumMod val="95000"/>
                    <a:lumOff val="5000"/>
                  </a:schemeClr>
                </a:solidFill>
              </a:rPr>
              <a:t>           Vm=peak </a:t>
            </a:r>
            <a:r>
              <a:rPr lang="en" dirty="0">
                <a:solidFill>
                  <a:schemeClr val="tx1">
                    <a:lumMod val="95000"/>
                    <a:lumOff val="5000"/>
                  </a:schemeClr>
                </a:solidFill>
              </a:rPr>
              <a:t>voltage</a:t>
            </a:r>
            <a:endParaRPr dirty="0">
              <a:solidFill>
                <a:schemeClr val="tx1">
                  <a:lumMod val="95000"/>
                  <a:lumOff val="5000"/>
                </a:schemeClr>
              </a:solidFill>
            </a:endParaRPr>
          </a:p>
          <a:p>
            <a:pPr marL="0" lvl="0" indent="0" algn="l" rtl="0">
              <a:lnSpc>
                <a:spcPct val="100000"/>
              </a:lnSpc>
              <a:spcBef>
                <a:spcPts val="1600"/>
              </a:spcBef>
              <a:spcAft>
                <a:spcPts val="0"/>
              </a:spcAft>
              <a:buNone/>
            </a:pPr>
            <a:r>
              <a:rPr lang="en" dirty="0" smtClean="0">
                <a:solidFill>
                  <a:schemeClr val="tx1">
                    <a:lumMod val="95000"/>
                    <a:lumOff val="5000"/>
                  </a:schemeClr>
                </a:solidFill>
              </a:rPr>
              <a:t>           Vr </a:t>
            </a:r>
            <a:r>
              <a:rPr lang="en" dirty="0">
                <a:solidFill>
                  <a:schemeClr val="tx1">
                    <a:lumMod val="95000"/>
                    <a:lumOff val="5000"/>
                  </a:schemeClr>
                </a:solidFill>
              </a:rPr>
              <a:t>=rise in voltage</a:t>
            </a:r>
            <a:endParaRPr dirty="0">
              <a:solidFill>
                <a:schemeClr val="tx1">
                  <a:lumMod val="95000"/>
                  <a:lumOff val="5000"/>
                </a:schemeClr>
              </a:solidFill>
            </a:endParaRPr>
          </a:p>
          <a:p>
            <a:pPr marL="0" lvl="0" indent="0" algn="l" rtl="0">
              <a:lnSpc>
                <a:spcPct val="100000"/>
              </a:lnSpc>
              <a:spcBef>
                <a:spcPts val="1600"/>
              </a:spcBef>
              <a:spcAft>
                <a:spcPts val="0"/>
              </a:spcAft>
              <a:buNone/>
            </a:pPr>
            <a:r>
              <a:rPr lang="en" dirty="0" smtClean="0">
                <a:solidFill>
                  <a:schemeClr val="tx1">
                    <a:lumMod val="95000"/>
                    <a:lumOff val="5000"/>
                  </a:schemeClr>
                </a:solidFill>
              </a:rPr>
              <a:t>           f=fundamental </a:t>
            </a:r>
            <a:r>
              <a:rPr lang="en" dirty="0">
                <a:solidFill>
                  <a:schemeClr val="tx1">
                    <a:lumMod val="95000"/>
                    <a:lumOff val="5000"/>
                  </a:schemeClr>
                </a:solidFill>
              </a:rPr>
              <a:t>frequency</a:t>
            </a:r>
            <a:endParaRPr dirty="0">
              <a:solidFill>
                <a:schemeClr val="tx1">
                  <a:lumMod val="95000"/>
                  <a:lumOff val="5000"/>
                </a:schemeClr>
              </a:solidFill>
            </a:endParaRPr>
          </a:p>
          <a:p>
            <a:pPr marL="0" lvl="0" indent="0" algn="l" rtl="0">
              <a:lnSpc>
                <a:spcPct val="100000"/>
              </a:lnSpc>
              <a:spcBef>
                <a:spcPts val="1600"/>
              </a:spcBef>
              <a:spcAft>
                <a:spcPts val="0"/>
              </a:spcAft>
              <a:buNone/>
            </a:pPr>
            <a:r>
              <a:rPr lang="en" dirty="0" smtClean="0">
                <a:solidFill>
                  <a:schemeClr val="tx1">
                    <a:lumMod val="95000"/>
                    <a:lumOff val="5000"/>
                  </a:schemeClr>
                </a:solidFill>
              </a:rPr>
              <a:t>           fr=rise </a:t>
            </a:r>
            <a:r>
              <a:rPr lang="en" dirty="0">
                <a:solidFill>
                  <a:schemeClr val="tx1">
                    <a:lumMod val="95000"/>
                    <a:lumOff val="5000"/>
                  </a:schemeClr>
                </a:solidFill>
              </a:rPr>
              <a:t>in frequency</a:t>
            </a:r>
            <a:endParaRPr dirty="0">
              <a:solidFill>
                <a:schemeClr val="tx1">
                  <a:lumMod val="95000"/>
                  <a:lumOff val="5000"/>
                </a:schemeClr>
              </a:solidFill>
            </a:endParaRPr>
          </a:p>
          <a:p>
            <a:pPr marL="0" lvl="0" indent="0" algn="l" rtl="0">
              <a:lnSpc>
                <a:spcPct val="100000"/>
              </a:lnSpc>
              <a:spcBef>
                <a:spcPts val="1600"/>
              </a:spcBef>
              <a:spcAft>
                <a:spcPts val="0"/>
              </a:spcAft>
              <a:buNone/>
            </a:pPr>
            <a:r>
              <a:rPr lang="en" dirty="0" smtClean="0">
                <a:solidFill>
                  <a:schemeClr val="tx1">
                    <a:lumMod val="95000"/>
                    <a:lumOff val="5000"/>
                  </a:schemeClr>
                </a:solidFill>
              </a:rPr>
              <a:t>           t=time</a:t>
            </a:r>
            <a:endParaRPr dirty="0">
              <a:solidFill>
                <a:schemeClr val="tx1">
                  <a:lumMod val="95000"/>
                  <a:lumOff val="5000"/>
                </a:schemeClr>
              </a:solidFill>
            </a:endParaRPr>
          </a:p>
          <a:p>
            <a:pPr marL="0" lvl="0" indent="0" algn="l" rtl="0">
              <a:lnSpc>
                <a:spcPct val="100000"/>
              </a:lnSpc>
              <a:spcBef>
                <a:spcPts val="1600"/>
              </a:spcBef>
              <a:spcAft>
                <a:spcPts val="0"/>
              </a:spcAft>
              <a:buNone/>
            </a:pPr>
            <a:r>
              <a:rPr lang="en" dirty="0" smtClean="0">
                <a:solidFill>
                  <a:schemeClr val="tx1">
                    <a:lumMod val="95000"/>
                    <a:lumOff val="5000"/>
                  </a:schemeClr>
                </a:solidFill>
              </a:rPr>
              <a:t>           φ=phase </a:t>
            </a:r>
            <a:r>
              <a:rPr lang="en" dirty="0">
                <a:solidFill>
                  <a:schemeClr val="tx1">
                    <a:lumMod val="95000"/>
                    <a:lumOff val="5000"/>
                  </a:schemeClr>
                </a:solidFill>
              </a:rPr>
              <a:t>angle</a:t>
            </a:r>
            <a:endParaRPr dirty="0">
              <a:solidFill>
                <a:schemeClr val="tx1">
                  <a:lumMod val="95000"/>
                  <a:lumOff val="5000"/>
                </a:schemeClr>
              </a:solidFill>
            </a:endParaRPr>
          </a:p>
          <a:p>
            <a:pPr marL="0" lvl="0" indent="0" algn="l" rtl="0">
              <a:lnSpc>
                <a:spcPct val="200000"/>
              </a:lnSpc>
              <a:spcBef>
                <a:spcPts val="1600"/>
              </a:spcBef>
              <a:spcAft>
                <a:spcPts val="0"/>
              </a:spcAft>
              <a:buNone/>
            </a:pPr>
            <a:endParaRPr dirty="0"/>
          </a:p>
          <a:p>
            <a:pPr marL="0" lvl="0" indent="0" algn="l" rtl="0">
              <a:spcBef>
                <a:spcPts val="1600"/>
              </a:spcBef>
              <a:spcAft>
                <a:spcPts val="1600"/>
              </a:spcAft>
              <a:buNone/>
            </a:pPr>
            <a:endParaRPr dirty="0"/>
          </a:p>
        </p:txBody>
      </p:sp>
      <p:pic>
        <p:nvPicPr>
          <p:cNvPr id="125" name="Google Shape;125;p23" descr="        V=(V_m+V_r )  sin⁡(2π(f+f_r )t+ φ)+noise" title="MathEquation,#000000"/>
          <p:cNvPicPr preferRelativeResize="0"/>
          <p:nvPr/>
        </p:nvPicPr>
        <p:blipFill>
          <a:blip r:embed="rId4">
            <a:alphaModFix/>
          </a:blip>
          <a:stretch>
            <a:fillRect/>
          </a:stretch>
        </p:blipFill>
        <p:spPr>
          <a:xfrm>
            <a:off x="1698950" y="975725"/>
            <a:ext cx="5009150" cy="46480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167575" y="234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2400" b="1" u="sng" dirty="0">
                <a:solidFill>
                  <a:srgbClr val="000000"/>
                </a:solidFill>
              </a:rPr>
              <a:t>Numerical Model for under frequency and under voltage</a:t>
            </a:r>
            <a:r>
              <a:rPr lang="en" sz="2400" b="1" dirty="0">
                <a:solidFill>
                  <a:srgbClr val="000000"/>
                </a:solidFill>
              </a:rPr>
              <a:t>: </a:t>
            </a:r>
            <a:endParaRPr sz="2400" b="1" dirty="0">
              <a:solidFill>
                <a:srgbClr val="000000"/>
              </a:solidFill>
            </a:endParaRPr>
          </a:p>
          <a:p>
            <a:pPr marL="0" lvl="0" indent="0" algn="l" rtl="0">
              <a:lnSpc>
                <a:spcPct val="100000"/>
              </a:lnSpc>
              <a:spcBef>
                <a:spcPts val="0"/>
              </a:spcBef>
              <a:spcAft>
                <a:spcPts val="0"/>
              </a:spcAft>
              <a:buSzPts val="3600"/>
              <a:buNone/>
            </a:pPr>
            <a:endParaRPr sz="2400" b="1" dirty="0">
              <a:solidFill>
                <a:srgbClr val="000000"/>
              </a:solidFill>
            </a:endParaRPr>
          </a:p>
          <a:p>
            <a:pPr marL="0" lvl="0" indent="0" algn="l" rtl="0">
              <a:lnSpc>
                <a:spcPct val="100000"/>
              </a:lnSpc>
              <a:spcBef>
                <a:spcPts val="0"/>
              </a:spcBef>
              <a:spcAft>
                <a:spcPts val="0"/>
              </a:spcAft>
              <a:buSzPts val="3600"/>
              <a:buNone/>
            </a:pPr>
            <a:endParaRPr sz="2400" b="1" dirty="0">
              <a:solidFill>
                <a:srgbClr val="000000"/>
              </a:solidFill>
            </a:endParaRPr>
          </a:p>
          <a:p>
            <a:pPr marL="0" lvl="0" indent="0" algn="l" rtl="0">
              <a:lnSpc>
                <a:spcPct val="100000"/>
              </a:lnSpc>
              <a:spcBef>
                <a:spcPts val="0"/>
              </a:spcBef>
              <a:spcAft>
                <a:spcPts val="0"/>
              </a:spcAft>
              <a:buSzPts val="3600"/>
              <a:buNone/>
            </a:pPr>
            <a:endParaRPr sz="1800" dirty="0">
              <a:solidFill>
                <a:srgbClr val="000000"/>
              </a:solidFill>
            </a:endParaRPr>
          </a:p>
          <a:p>
            <a:pPr marL="0" lvl="0" indent="0" algn="l" rtl="0">
              <a:lnSpc>
                <a:spcPct val="100000"/>
              </a:lnSpc>
              <a:spcBef>
                <a:spcPts val="0"/>
              </a:spcBef>
              <a:spcAft>
                <a:spcPts val="0"/>
              </a:spcAft>
              <a:buSzPts val="3600"/>
              <a:buNone/>
            </a:pPr>
            <a:endParaRPr sz="1800" dirty="0">
              <a:solidFill>
                <a:srgbClr val="000000"/>
              </a:solidFill>
            </a:endParaRPr>
          </a:p>
        </p:txBody>
      </p:sp>
      <p:sp>
        <p:nvSpPr>
          <p:cNvPr id="131" name="Google Shape;131;p24"/>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4"/>
          <p:cNvSpPr txBox="1">
            <a:spLocks noGrp="1"/>
          </p:cNvSpPr>
          <p:nvPr>
            <p:ph type="body" idx="1"/>
          </p:nvPr>
        </p:nvSpPr>
        <p:spPr>
          <a:xfrm>
            <a:off x="249750" y="807125"/>
            <a:ext cx="8644500" cy="4147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endParaRPr dirty="0"/>
          </a:p>
          <a:p>
            <a:pPr marL="0" lvl="0" indent="0" algn="l" rtl="0">
              <a:lnSpc>
                <a:spcPct val="100000"/>
              </a:lnSpc>
              <a:spcBef>
                <a:spcPts val="1600"/>
              </a:spcBef>
              <a:spcAft>
                <a:spcPts val="0"/>
              </a:spcAft>
              <a:buClr>
                <a:schemeClr val="dk1"/>
              </a:buClr>
              <a:buSzPts val="1100"/>
              <a:buFont typeface="Arial"/>
              <a:buNone/>
            </a:pPr>
            <a:r>
              <a:rPr lang="en" dirty="0">
                <a:solidFill>
                  <a:schemeClr val="tx1">
                    <a:lumMod val="95000"/>
                    <a:lumOff val="5000"/>
                  </a:schemeClr>
                </a:solidFill>
              </a:rPr>
              <a:t>Where,</a:t>
            </a:r>
            <a:endParaRPr dirty="0">
              <a:solidFill>
                <a:schemeClr val="tx1">
                  <a:lumMod val="95000"/>
                  <a:lumOff val="5000"/>
                </a:schemeClr>
              </a:solidFill>
            </a:endParaRPr>
          </a:p>
          <a:p>
            <a:pPr marL="0" lvl="0" indent="0" algn="l" rtl="0">
              <a:lnSpc>
                <a:spcPct val="100000"/>
              </a:lnSpc>
              <a:spcBef>
                <a:spcPts val="1600"/>
              </a:spcBef>
              <a:spcAft>
                <a:spcPts val="0"/>
              </a:spcAft>
              <a:buClr>
                <a:schemeClr val="dk1"/>
              </a:buClr>
              <a:buSzPts val="1100"/>
              <a:buFont typeface="Arial"/>
              <a:buNone/>
            </a:pPr>
            <a:r>
              <a:rPr lang="en" dirty="0" smtClean="0">
                <a:solidFill>
                  <a:schemeClr val="tx1">
                    <a:lumMod val="95000"/>
                    <a:lumOff val="5000"/>
                  </a:schemeClr>
                </a:solidFill>
              </a:rPr>
              <a:t>             Vm=peak </a:t>
            </a:r>
            <a:r>
              <a:rPr lang="en" dirty="0">
                <a:solidFill>
                  <a:schemeClr val="tx1">
                    <a:lumMod val="95000"/>
                    <a:lumOff val="5000"/>
                  </a:schemeClr>
                </a:solidFill>
              </a:rPr>
              <a:t>voltage</a:t>
            </a:r>
            <a:endParaRPr dirty="0">
              <a:solidFill>
                <a:schemeClr val="tx1">
                  <a:lumMod val="95000"/>
                  <a:lumOff val="5000"/>
                </a:schemeClr>
              </a:solidFill>
            </a:endParaRPr>
          </a:p>
          <a:p>
            <a:pPr marL="0" lvl="0" indent="0" algn="l" rtl="0">
              <a:lnSpc>
                <a:spcPct val="100000"/>
              </a:lnSpc>
              <a:spcBef>
                <a:spcPts val="1600"/>
              </a:spcBef>
              <a:spcAft>
                <a:spcPts val="0"/>
              </a:spcAft>
              <a:buClr>
                <a:schemeClr val="dk1"/>
              </a:buClr>
              <a:buSzPts val="1100"/>
              <a:buFont typeface="Arial"/>
              <a:buNone/>
            </a:pPr>
            <a:r>
              <a:rPr lang="en" dirty="0" smtClean="0">
                <a:solidFill>
                  <a:schemeClr val="tx1">
                    <a:lumMod val="95000"/>
                    <a:lumOff val="5000"/>
                  </a:schemeClr>
                </a:solidFill>
              </a:rPr>
              <a:t>             Vd </a:t>
            </a:r>
            <a:r>
              <a:rPr lang="en" dirty="0">
                <a:solidFill>
                  <a:schemeClr val="tx1">
                    <a:lumMod val="95000"/>
                    <a:lumOff val="5000"/>
                  </a:schemeClr>
                </a:solidFill>
              </a:rPr>
              <a:t>=drop in voltage</a:t>
            </a:r>
            <a:endParaRPr dirty="0">
              <a:solidFill>
                <a:schemeClr val="tx1">
                  <a:lumMod val="95000"/>
                  <a:lumOff val="5000"/>
                </a:schemeClr>
              </a:solidFill>
            </a:endParaRPr>
          </a:p>
          <a:p>
            <a:pPr marL="0" lvl="0" indent="0" algn="l" rtl="0">
              <a:lnSpc>
                <a:spcPct val="100000"/>
              </a:lnSpc>
              <a:spcBef>
                <a:spcPts val="1600"/>
              </a:spcBef>
              <a:spcAft>
                <a:spcPts val="0"/>
              </a:spcAft>
              <a:buClr>
                <a:schemeClr val="dk1"/>
              </a:buClr>
              <a:buSzPts val="1100"/>
              <a:buFont typeface="Arial"/>
              <a:buNone/>
            </a:pPr>
            <a:r>
              <a:rPr lang="en" dirty="0" smtClean="0">
                <a:solidFill>
                  <a:schemeClr val="tx1">
                    <a:lumMod val="95000"/>
                    <a:lumOff val="5000"/>
                  </a:schemeClr>
                </a:solidFill>
              </a:rPr>
              <a:t>             f=fundamental </a:t>
            </a:r>
            <a:r>
              <a:rPr lang="en" dirty="0">
                <a:solidFill>
                  <a:schemeClr val="tx1">
                    <a:lumMod val="95000"/>
                    <a:lumOff val="5000"/>
                  </a:schemeClr>
                </a:solidFill>
              </a:rPr>
              <a:t>frequency</a:t>
            </a:r>
            <a:endParaRPr dirty="0">
              <a:solidFill>
                <a:schemeClr val="tx1">
                  <a:lumMod val="95000"/>
                  <a:lumOff val="5000"/>
                </a:schemeClr>
              </a:solidFill>
            </a:endParaRPr>
          </a:p>
          <a:p>
            <a:pPr marL="0" lvl="0" indent="0" algn="l" rtl="0">
              <a:lnSpc>
                <a:spcPct val="100000"/>
              </a:lnSpc>
              <a:spcBef>
                <a:spcPts val="1600"/>
              </a:spcBef>
              <a:spcAft>
                <a:spcPts val="0"/>
              </a:spcAft>
              <a:buClr>
                <a:schemeClr val="dk1"/>
              </a:buClr>
              <a:buSzPts val="1100"/>
              <a:buFont typeface="Arial"/>
              <a:buNone/>
            </a:pPr>
            <a:r>
              <a:rPr lang="en" dirty="0" smtClean="0">
                <a:solidFill>
                  <a:schemeClr val="tx1">
                    <a:lumMod val="95000"/>
                    <a:lumOff val="5000"/>
                  </a:schemeClr>
                </a:solidFill>
              </a:rPr>
              <a:t>             fd=drop </a:t>
            </a:r>
            <a:r>
              <a:rPr lang="en" dirty="0">
                <a:solidFill>
                  <a:schemeClr val="tx1">
                    <a:lumMod val="95000"/>
                    <a:lumOff val="5000"/>
                  </a:schemeClr>
                </a:solidFill>
              </a:rPr>
              <a:t>in frequency</a:t>
            </a:r>
            <a:endParaRPr dirty="0">
              <a:solidFill>
                <a:schemeClr val="tx1">
                  <a:lumMod val="95000"/>
                  <a:lumOff val="5000"/>
                </a:schemeClr>
              </a:solidFill>
            </a:endParaRPr>
          </a:p>
          <a:p>
            <a:pPr marL="0" lvl="0" indent="0" algn="l" rtl="0">
              <a:lnSpc>
                <a:spcPct val="100000"/>
              </a:lnSpc>
              <a:spcBef>
                <a:spcPts val="1600"/>
              </a:spcBef>
              <a:spcAft>
                <a:spcPts val="0"/>
              </a:spcAft>
              <a:buClr>
                <a:schemeClr val="dk1"/>
              </a:buClr>
              <a:buSzPts val="1100"/>
              <a:buFont typeface="Arial"/>
              <a:buNone/>
            </a:pPr>
            <a:r>
              <a:rPr lang="en" dirty="0" smtClean="0">
                <a:solidFill>
                  <a:schemeClr val="tx1">
                    <a:lumMod val="95000"/>
                    <a:lumOff val="5000"/>
                  </a:schemeClr>
                </a:solidFill>
              </a:rPr>
              <a:t>             t=time</a:t>
            </a:r>
            <a:endParaRPr dirty="0">
              <a:solidFill>
                <a:schemeClr val="tx1">
                  <a:lumMod val="95000"/>
                  <a:lumOff val="5000"/>
                </a:schemeClr>
              </a:solidFill>
            </a:endParaRPr>
          </a:p>
          <a:p>
            <a:pPr marL="0" lvl="0" indent="0" algn="l" rtl="0">
              <a:lnSpc>
                <a:spcPct val="100000"/>
              </a:lnSpc>
              <a:spcBef>
                <a:spcPts val="1600"/>
              </a:spcBef>
              <a:spcAft>
                <a:spcPts val="1600"/>
              </a:spcAft>
              <a:buClr>
                <a:schemeClr val="dk1"/>
              </a:buClr>
              <a:buSzPts val="1100"/>
              <a:buFont typeface="Arial"/>
              <a:buNone/>
            </a:pPr>
            <a:r>
              <a:rPr lang="en" dirty="0" smtClean="0">
                <a:solidFill>
                  <a:schemeClr val="tx1">
                    <a:lumMod val="95000"/>
                    <a:lumOff val="5000"/>
                  </a:schemeClr>
                </a:solidFill>
              </a:rPr>
              <a:t>             φ=phase </a:t>
            </a:r>
            <a:r>
              <a:rPr lang="en" dirty="0">
                <a:solidFill>
                  <a:schemeClr val="tx1">
                    <a:lumMod val="95000"/>
                    <a:lumOff val="5000"/>
                  </a:schemeClr>
                </a:solidFill>
              </a:rPr>
              <a:t>angle</a:t>
            </a:r>
            <a:endParaRPr dirty="0">
              <a:solidFill>
                <a:schemeClr val="tx1">
                  <a:lumMod val="95000"/>
                  <a:lumOff val="5000"/>
                </a:schemeClr>
              </a:solidFill>
            </a:endParaRPr>
          </a:p>
        </p:txBody>
      </p:sp>
      <p:pic>
        <p:nvPicPr>
          <p:cNvPr id="133" name="Google Shape;133;p24" descr="   V=(V_m-V_d)  sin⁡(2π(f-f_d )t+ φ)+noise" title="MathEquation,#000000"/>
          <p:cNvPicPr preferRelativeResize="0"/>
          <p:nvPr/>
        </p:nvPicPr>
        <p:blipFill>
          <a:blip r:embed="rId4">
            <a:alphaModFix/>
          </a:blip>
          <a:stretch>
            <a:fillRect/>
          </a:stretch>
        </p:blipFill>
        <p:spPr>
          <a:xfrm>
            <a:off x="1236490" y="931188"/>
            <a:ext cx="5939000" cy="371188"/>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256275" y="121925"/>
            <a:ext cx="8520600" cy="526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2400" b="1" u="sng" dirty="0">
                <a:solidFill>
                  <a:srgbClr val="000000"/>
                </a:solidFill>
              </a:rPr>
              <a:t>Numerical Model for Flickers and Transients</a:t>
            </a:r>
            <a:r>
              <a:rPr lang="en" sz="2400" b="1" dirty="0">
                <a:solidFill>
                  <a:srgbClr val="000000"/>
                </a:solidFill>
              </a:rPr>
              <a:t>:</a:t>
            </a:r>
            <a:endParaRPr sz="2400" b="1" dirty="0">
              <a:solidFill>
                <a:srgbClr val="000000"/>
              </a:solidFill>
            </a:endParaRPr>
          </a:p>
        </p:txBody>
      </p:sp>
      <p:sp>
        <p:nvSpPr>
          <p:cNvPr id="139" name="Google Shape;139;p25"/>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5"/>
          <p:cNvSpPr txBox="1">
            <a:spLocks noGrp="1"/>
          </p:cNvSpPr>
          <p:nvPr>
            <p:ph type="body" idx="1"/>
          </p:nvPr>
        </p:nvSpPr>
        <p:spPr>
          <a:xfrm>
            <a:off x="194625" y="773850"/>
            <a:ext cx="8643900" cy="41811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endParaRPr dirty="0"/>
          </a:p>
          <a:p>
            <a:pPr marL="0" lvl="0" indent="0" algn="l" rtl="0">
              <a:lnSpc>
                <a:spcPct val="75000"/>
              </a:lnSpc>
              <a:spcBef>
                <a:spcPts val="1600"/>
              </a:spcBef>
              <a:spcAft>
                <a:spcPts val="0"/>
              </a:spcAft>
              <a:buClr>
                <a:schemeClr val="dk1"/>
              </a:buClr>
              <a:buSzPts val="1100"/>
              <a:buFont typeface="Arial"/>
              <a:buNone/>
            </a:pPr>
            <a:r>
              <a:rPr lang="en" dirty="0">
                <a:solidFill>
                  <a:schemeClr val="tx1">
                    <a:lumMod val="95000"/>
                    <a:lumOff val="5000"/>
                  </a:schemeClr>
                </a:solidFill>
              </a:rPr>
              <a:t>Where,</a:t>
            </a:r>
            <a:endParaRPr dirty="0">
              <a:solidFill>
                <a:schemeClr val="tx1">
                  <a:lumMod val="95000"/>
                  <a:lumOff val="5000"/>
                </a:schemeClr>
              </a:solidFill>
            </a:endParaRPr>
          </a:p>
          <a:p>
            <a:pPr marL="0" lvl="0" indent="0" algn="l" rtl="0">
              <a:lnSpc>
                <a:spcPct val="75000"/>
              </a:lnSpc>
              <a:spcBef>
                <a:spcPts val="1600"/>
              </a:spcBef>
              <a:spcAft>
                <a:spcPts val="0"/>
              </a:spcAft>
              <a:buClr>
                <a:schemeClr val="dk1"/>
              </a:buClr>
              <a:buSzPts val="1100"/>
              <a:buFont typeface="Arial"/>
              <a:buNone/>
            </a:pPr>
            <a:r>
              <a:rPr lang="en" dirty="0" smtClean="0">
                <a:solidFill>
                  <a:schemeClr val="tx1">
                    <a:lumMod val="95000"/>
                    <a:lumOff val="5000"/>
                  </a:schemeClr>
                </a:solidFill>
              </a:rPr>
              <a:t>               Fm    </a:t>
            </a:r>
            <a:r>
              <a:rPr lang="en" dirty="0">
                <a:solidFill>
                  <a:schemeClr val="tx1">
                    <a:lumMod val="95000"/>
                    <a:lumOff val="5000"/>
                  </a:schemeClr>
                </a:solidFill>
              </a:rPr>
              <a:t>=   Flicker magnitude (6-10 % of nominal voltage)</a:t>
            </a:r>
            <a:endParaRPr dirty="0">
              <a:solidFill>
                <a:schemeClr val="tx1">
                  <a:lumMod val="95000"/>
                  <a:lumOff val="5000"/>
                </a:schemeClr>
              </a:solidFill>
            </a:endParaRPr>
          </a:p>
          <a:p>
            <a:pPr marL="0" lvl="0" indent="0" algn="l" rtl="0">
              <a:lnSpc>
                <a:spcPct val="75000"/>
              </a:lnSpc>
              <a:spcBef>
                <a:spcPts val="1600"/>
              </a:spcBef>
              <a:spcAft>
                <a:spcPts val="0"/>
              </a:spcAft>
              <a:buClr>
                <a:schemeClr val="dk1"/>
              </a:buClr>
              <a:buSzPts val="1100"/>
              <a:buFont typeface="Arial"/>
              <a:buNone/>
            </a:pPr>
            <a:r>
              <a:rPr lang="en" dirty="0" smtClean="0">
                <a:solidFill>
                  <a:schemeClr val="tx1">
                    <a:lumMod val="95000"/>
                    <a:lumOff val="5000"/>
                  </a:schemeClr>
                </a:solidFill>
              </a:rPr>
              <a:t>               f</a:t>
            </a:r>
            <a:r>
              <a:rPr lang="en" sz="1000" dirty="0" smtClean="0">
                <a:solidFill>
                  <a:schemeClr val="tx1">
                    <a:lumMod val="95000"/>
                    <a:lumOff val="5000"/>
                  </a:schemeClr>
                </a:solidFill>
              </a:rPr>
              <a:t>f</a:t>
            </a:r>
            <a:r>
              <a:rPr lang="en" dirty="0" smtClean="0">
                <a:solidFill>
                  <a:schemeClr val="tx1">
                    <a:lumMod val="95000"/>
                    <a:lumOff val="5000"/>
                  </a:schemeClr>
                </a:solidFill>
              </a:rPr>
              <a:t>     </a:t>
            </a:r>
            <a:r>
              <a:rPr lang="en" dirty="0">
                <a:solidFill>
                  <a:schemeClr val="tx1">
                    <a:lumMod val="95000"/>
                    <a:lumOff val="5000"/>
                  </a:schemeClr>
                </a:solidFill>
              </a:rPr>
              <a:t>=   Flicker frequency (10 Hz)</a:t>
            </a:r>
            <a:endParaRPr dirty="0">
              <a:solidFill>
                <a:schemeClr val="tx1">
                  <a:lumMod val="95000"/>
                  <a:lumOff val="5000"/>
                </a:schemeClr>
              </a:solidFill>
            </a:endParaRPr>
          </a:p>
          <a:p>
            <a:pPr marL="0" lvl="0" indent="0" algn="l" rtl="0">
              <a:lnSpc>
                <a:spcPct val="75000"/>
              </a:lnSpc>
              <a:spcBef>
                <a:spcPts val="1600"/>
              </a:spcBef>
              <a:spcAft>
                <a:spcPts val="0"/>
              </a:spcAft>
              <a:buClr>
                <a:schemeClr val="dk1"/>
              </a:buClr>
              <a:buSzPts val="1100"/>
              <a:buFont typeface="Arial"/>
              <a:buNone/>
            </a:pPr>
            <a:r>
              <a:rPr lang="en" dirty="0" smtClean="0">
                <a:solidFill>
                  <a:schemeClr val="tx1">
                    <a:lumMod val="95000"/>
                    <a:lumOff val="5000"/>
                  </a:schemeClr>
                </a:solidFill>
              </a:rPr>
              <a:t>               Tm   </a:t>
            </a:r>
            <a:r>
              <a:rPr lang="en" dirty="0">
                <a:solidFill>
                  <a:schemeClr val="tx1">
                    <a:lumMod val="95000"/>
                    <a:lumOff val="5000"/>
                  </a:schemeClr>
                </a:solidFill>
              </a:rPr>
              <a:t>=  Transient magnitude (1.4 times of nominal voltage)</a:t>
            </a:r>
            <a:endParaRPr dirty="0">
              <a:solidFill>
                <a:schemeClr val="tx1">
                  <a:lumMod val="95000"/>
                  <a:lumOff val="5000"/>
                </a:schemeClr>
              </a:solidFill>
            </a:endParaRPr>
          </a:p>
          <a:p>
            <a:pPr marL="0" lvl="0" indent="0" algn="l" rtl="0">
              <a:lnSpc>
                <a:spcPct val="75000"/>
              </a:lnSpc>
              <a:spcBef>
                <a:spcPts val="1600"/>
              </a:spcBef>
              <a:spcAft>
                <a:spcPts val="0"/>
              </a:spcAft>
              <a:buClr>
                <a:schemeClr val="dk1"/>
              </a:buClr>
              <a:buSzPts val="1100"/>
              <a:buFont typeface="Arial"/>
              <a:buNone/>
            </a:pPr>
            <a:r>
              <a:rPr lang="en" dirty="0" smtClean="0">
                <a:solidFill>
                  <a:schemeClr val="tx1">
                    <a:lumMod val="95000"/>
                    <a:lumOff val="5000"/>
                  </a:schemeClr>
                </a:solidFill>
              </a:rPr>
              <a:t>               fosc  </a:t>
            </a:r>
            <a:r>
              <a:rPr lang="en" dirty="0">
                <a:solidFill>
                  <a:schemeClr val="tx1">
                    <a:lumMod val="95000"/>
                    <a:lumOff val="5000"/>
                  </a:schemeClr>
                </a:solidFill>
              </a:rPr>
              <a:t>=  Transient oscillatory frequency (400 Hz)</a:t>
            </a:r>
            <a:endParaRPr dirty="0">
              <a:solidFill>
                <a:schemeClr val="tx1">
                  <a:lumMod val="95000"/>
                  <a:lumOff val="5000"/>
                </a:schemeClr>
              </a:solidFill>
            </a:endParaRPr>
          </a:p>
          <a:p>
            <a:pPr marL="0" lvl="0" indent="0" algn="l" rtl="0">
              <a:lnSpc>
                <a:spcPct val="75000"/>
              </a:lnSpc>
              <a:spcBef>
                <a:spcPts val="1600"/>
              </a:spcBef>
              <a:spcAft>
                <a:spcPts val="0"/>
              </a:spcAft>
              <a:buClr>
                <a:schemeClr val="dk1"/>
              </a:buClr>
              <a:buSzPts val="1100"/>
              <a:buFont typeface="Arial"/>
              <a:buNone/>
            </a:pPr>
            <a:r>
              <a:rPr lang="en" dirty="0" smtClean="0">
                <a:solidFill>
                  <a:schemeClr val="tx1">
                    <a:lumMod val="95000"/>
                    <a:lumOff val="5000"/>
                  </a:schemeClr>
                </a:solidFill>
              </a:rPr>
              <a:t>               P     </a:t>
            </a:r>
            <a:r>
              <a:rPr lang="en" dirty="0">
                <a:solidFill>
                  <a:schemeClr val="tx1">
                    <a:lumMod val="95000"/>
                    <a:lumOff val="5000"/>
                  </a:schemeClr>
                </a:solidFill>
              </a:rPr>
              <a:t>=  Transient settling rate </a:t>
            </a:r>
            <a:endParaRPr dirty="0">
              <a:solidFill>
                <a:schemeClr val="tx1">
                  <a:lumMod val="95000"/>
                  <a:lumOff val="5000"/>
                </a:schemeClr>
              </a:solidFill>
            </a:endParaRPr>
          </a:p>
          <a:p>
            <a:pPr marL="0" lvl="0" indent="0" algn="l" rtl="0">
              <a:lnSpc>
                <a:spcPct val="75000"/>
              </a:lnSpc>
              <a:spcBef>
                <a:spcPts val="1600"/>
              </a:spcBef>
              <a:spcAft>
                <a:spcPts val="0"/>
              </a:spcAft>
              <a:buClr>
                <a:schemeClr val="dk1"/>
              </a:buClr>
              <a:buSzPts val="1100"/>
              <a:buFont typeface="Arial"/>
              <a:buNone/>
            </a:pPr>
            <a:r>
              <a:rPr lang="en" dirty="0" smtClean="0">
                <a:solidFill>
                  <a:schemeClr val="tx1">
                    <a:lumMod val="95000"/>
                    <a:lumOff val="5000"/>
                  </a:schemeClr>
                </a:solidFill>
              </a:rPr>
              <a:t>               ts    </a:t>
            </a:r>
            <a:r>
              <a:rPr lang="en" dirty="0">
                <a:solidFill>
                  <a:schemeClr val="tx1">
                    <a:lumMod val="95000"/>
                    <a:lumOff val="5000"/>
                  </a:schemeClr>
                </a:solidFill>
              </a:rPr>
              <a:t>=  Transient settling time (0.015)</a:t>
            </a:r>
            <a:endParaRPr dirty="0">
              <a:solidFill>
                <a:schemeClr val="tx1">
                  <a:lumMod val="95000"/>
                  <a:lumOff val="5000"/>
                </a:schemeClr>
              </a:solidFill>
            </a:endParaRPr>
          </a:p>
          <a:p>
            <a:pPr marL="0" lvl="0" indent="0" algn="l" rtl="0">
              <a:lnSpc>
                <a:spcPct val="75000"/>
              </a:lnSpc>
              <a:spcBef>
                <a:spcPts val="1600"/>
              </a:spcBef>
              <a:spcAft>
                <a:spcPts val="1600"/>
              </a:spcAft>
              <a:buClr>
                <a:schemeClr val="dk1"/>
              </a:buClr>
              <a:buSzPts val="1100"/>
              <a:buFont typeface="Arial"/>
              <a:buNone/>
            </a:pPr>
            <a:r>
              <a:rPr lang="en" dirty="0" smtClean="0">
                <a:solidFill>
                  <a:schemeClr val="tx1">
                    <a:lumMod val="95000"/>
                    <a:lumOff val="5000"/>
                  </a:schemeClr>
                </a:solidFill>
              </a:rPr>
              <a:t>               t1    </a:t>
            </a:r>
            <a:r>
              <a:rPr lang="en" dirty="0">
                <a:solidFill>
                  <a:schemeClr val="tx1">
                    <a:lumMod val="95000"/>
                    <a:lumOff val="5000"/>
                  </a:schemeClr>
                </a:solidFill>
              </a:rPr>
              <a:t>=  Transient starting time</a:t>
            </a:r>
            <a:endParaRPr dirty="0">
              <a:solidFill>
                <a:schemeClr val="tx1">
                  <a:lumMod val="95000"/>
                  <a:lumOff val="5000"/>
                </a:schemeClr>
              </a:solidFill>
            </a:endParaRPr>
          </a:p>
        </p:txBody>
      </p:sp>
      <p:pic>
        <p:nvPicPr>
          <p:cNvPr id="141" name="Google Shape;141;p25" descr="V=V_m+F_m  sin⁡(2πf_f t+ φ)sin⁡(2πft+φ) &#10;          + (u_(t_1 )-u_(t_s ) ) T_m  *sin⁡(2πf_osc t) e^(-Pt_1 )+noise &#10;" title="MathEquation,#000000"/>
          <p:cNvPicPr preferRelativeResize="0"/>
          <p:nvPr/>
        </p:nvPicPr>
        <p:blipFill>
          <a:blip r:embed="rId4">
            <a:alphaModFix/>
          </a:blip>
          <a:stretch>
            <a:fillRect/>
          </a:stretch>
        </p:blipFill>
        <p:spPr>
          <a:xfrm>
            <a:off x="933830" y="860664"/>
            <a:ext cx="7623574" cy="490154"/>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6"/>
          <p:cNvSpPr txBox="1">
            <a:spLocks noGrp="1"/>
          </p:cNvSpPr>
          <p:nvPr>
            <p:ph type="title"/>
          </p:nvPr>
        </p:nvSpPr>
        <p:spPr>
          <a:xfrm>
            <a:off x="311700" y="323100"/>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3600"/>
              <a:buFont typeface="Arial"/>
              <a:buNone/>
            </a:pPr>
            <a:r>
              <a:rPr lang="en" sz="2400" b="1" u="sng" dirty="0"/>
              <a:t>Numerical Model for Flickers and Transients (continue</a:t>
            </a:r>
            <a:r>
              <a:rPr lang="en" sz="2400" b="1" dirty="0"/>
              <a:t>):</a:t>
            </a:r>
            <a:endParaRPr sz="2400" dirty="0">
              <a:solidFill>
                <a:srgbClr val="000000"/>
              </a:solidFill>
            </a:endParaRPr>
          </a:p>
        </p:txBody>
      </p:sp>
      <p:sp>
        <p:nvSpPr>
          <p:cNvPr id="148" name="Google Shape;148;p26"/>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6"/>
          <p:cNvSpPr txBox="1">
            <a:spLocks noGrp="1"/>
          </p:cNvSpPr>
          <p:nvPr>
            <p:ph type="body" idx="1"/>
          </p:nvPr>
        </p:nvSpPr>
        <p:spPr>
          <a:xfrm>
            <a:off x="311700" y="962325"/>
            <a:ext cx="8520600" cy="4004100"/>
          </a:xfrm>
          <a:prstGeom prst="rect">
            <a:avLst/>
          </a:prstGeom>
        </p:spPr>
        <p:txBody>
          <a:bodyPr spcFirstLastPara="1" wrap="square" lIns="91425" tIns="91425" rIns="91425" bIns="91425" anchor="t" anchorCtr="0">
            <a:noAutofit/>
          </a:bodyPr>
          <a:lstStyle/>
          <a:p>
            <a:pPr marL="0" lvl="0" indent="0" algn="just" rtl="0">
              <a:spcBef>
                <a:spcPts val="1200"/>
              </a:spcBef>
              <a:spcAft>
                <a:spcPts val="0"/>
              </a:spcAft>
              <a:buClr>
                <a:schemeClr val="dk1"/>
              </a:buClr>
              <a:buSzPts val="1100"/>
              <a:buFont typeface="Arial"/>
              <a:buNone/>
            </a:pPr>
            <a:endParaRPr sz="1100" dirty="0">
              <a:solidFill>
                <a:schemeClr val="dk1"/>
              </a:solidFill>
              <a:highlight>
                <a:srgbClr val="FFFFFF"/>
              </a:highlight>
            </a:endParaRPr>
          </a:p>
          <a:p>
            <a:pPr marL="0" lvl="0" indent="0" algn="just" rtl="0">
              <a:spcBef>
                <a:spcPts val="1200"/>
              </a:spcBef>
              <a:spcAft>
                <a:spcPts val="0"/>
              </a:spcAft>
              <a:buClr>
                <a:schemeClr val="dk1"/>
              </a:buClr>
              <a:buSzPts val="1100"/>
              <a:buFont typeface="Arial"/>
              <a:buNone/>
            </a:pPr>
            <a:r>
              <a:rPr lang="en" sz="1100" dirty="0">
                <a:solidFill>
                  <a:schemeClr val="dk1"/>
                </a:solidFill>
                <a:highlight>
                  <a:srgbClr val="FFFFFF"/>
                </a:highlight>
              </a:rPr>
              <a:t>  </a:t>
            </a:r>
            <a:endParaRPr sz="1100" dirty="0">
              <a:solidFill>
                <a:schemeClr val="dk1"/>
              </a:solidFill>
              <a:highlight>
                <a:srgbClr val="FFFFFF"/>
              </a:highlight>
            </a:endParaRPr>
          </a:p>
          <a:p>
            <a:pPr marL="0" lvl="0" indent="0" algn="just" rtl="0">
              <a:spcBef>
                <a:spcPts val="1200"/>
              </a:spcBef>
              <a:spcAft>
                <a:spcPts val="0"/>
              </a:spcAft>
              <a:buClr>
                <a:schemeClr val="dk1"/>
              </a:buClr>
              <a:buSzPts val="1100"/>
              <a:buFont typeface="Arial"/>
              <a:buNone/>
            </a:pPr>
            <a:r>
              <a:rPr lang="en" sz="1100" dirty="0">
                <a:solidFill>
                  <a:schemeClr val="dk1"/>
                </a:solidFill>
                <a:highlight>
                  <a:srgbClr val="FFFFFF"/>
                </a:highlight>
              </a:rPr>
              <a:t> </a:t>
            </a:r>
            <a:endParaRPr sz="1100" dirty="0">
              <a:solidFill>
                <a:schemeClr val="dk1"/>
              </a:solidFill>
              <a:highlight>
                <a:srgbClr val="FFFFFF"/>
              </a:highlight>
            </a:endParaRPr>
          </a:p>
          <a:p>
            <a:pPr marL="0" lvl="0" indent="0" algn="just" rtl="0">
              <a:spcBef>
                <a:spcPts val="1200"/>
              </a:spcBef>
              <a:spcAft>
                <a:spcPts val="0"/>
              </a:spcAft>
              <a:buClr>
                <a:schemeClr val="dk1"/>
              </a:buClr>
              <a:buSzPts val="1100"/>
              <a:buFont typeface="Arial"/>
              <a:buNone/>
            </a:pPr>
            <a:r>
              <a:rPr lang="en" sz="1100" dirty="0">
                <a:solidFill>
                  <a:schemeClr val="dk1"/>
                </a:solidFill>
                <a:highlight>
                  <a:srgbClr val="FFFFFF"/>
                </a:highlight>
              </a:rPr>
              <a:t>  </a:t>
            </a:r>
            <a:endParaRPr sz="1100" dirty="0">
              <a:solidFill>
                <a:schemeClr val="dk1"/>
              </a:solidFill>
              <a:highlight>
                <a:srgbClr val="FFFFFF"/>
              </a:highlight>
            </a:endParaRPr>
          </a:p>
          <a:p>
            <a:pPr marL="0" lvl="0" indent="0" algn="l" rtl="0">
              <a:spcBef>
                <a:spcPts val="1200"/>
              </a:spcBef>
              <a:spcAft>
                <a:spcPts val="1600"/>
              </a:spcAft>
              <a:buNone/>
            </a:pPr>
            <a:endParaRPr dirty="0"/>
          </a:p>
        </p:txBody>
      </p:sp>
      <p:pic>
        <p:nvPicPr>
          <p:cNvPr id="150" name="Google Shape;150;p26" descr="p=log(0.0001)/(-ts)" title="MathEquation,#000000"/>
          <p:cNvPicPr preferRelativeResize="0"/>
          <p:nvPr/>
        </p:nvPicPr>
        <p:blipFill>
          <a:blip r:embed="rId4">
            <a:alphaModFix/>
          </a:blip>
          <a:stretch>
            <a:fillRect/>
          </a:stretch>
        </p:blipFill>
        <p:spPr>
          <a:xfrm>
            <a:off x="497754" y="1318400"/>
            <a:ext cx="3411550" cy="430708"/>
          </a:xfrm>
          <a:prstGeom prst="rect">
            <a:avLst/>
          </a:prstGeom>
          <a:noFill/>
          <a:ln>
            <a:noFill/>
          </a:ln>
        </p:spPr>
      </p:pic>
      <p:pic>
        <p:nvPicPr>
          <p:cNvPr id="151" name="Google Shape;151;p26"/>
          <p:cNvPicPr preferRelativeResize="0"/>
          <p:nvPr/>
        </p:nvPicPr>
        <p:blipFill>
          <a:blip r:embed="rId5">
            <a:alphaModFix/>
          </a:blip>
          <a:stretch>
            <a:fillRect/>
          </a:stretch>
        </p:blipFill>
        <p:spPr>
          <a:xfrm>
            <a:off x="453500" y="2059126"/>
            <a:ext cx="4212975" cy="255905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2"/>
        <p:cNvGrpSpPr/>
        <p:nvPr/>
      </p:nvGrpSpPr>
      <p:grpSpPr>
        <a:xfrm>
          <a:off x="0" y="0"/>
          <a:ext cx="0" cy="0"/>
          <a:chOff x="0" y="0"/>
          <a:chExt cx="0" cy="0"/>
        </a:xfrm>
      </p:grpSpPr>
      <p:sp>
        <p:nvSpPr>
          <p:cNvPr id="173" name="Google Shape;173;p30"/>
          <p:cNvSpPr txBox="1"/>
          <p:nvPr/>
        </p:nvSpPr>
        <p:spPr>
          <a:xfrm>
            <a:off x="1326250" y="4344350"/>
            <a:ext cx="6401700" cy="53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30"/>
          <p:cNvSpPr txBox="1">
            <a:spLocks noGrp="1"/>
          </p:cNvSpPr>
          <p:nvPr>
            <p:ph type="body" idx="1"/>
          </p:nvPr>
        </p:nvSpPr>
        <p:spPr>
          <a:xfrm>
            <a:off x="266800" y="256000"/>
            <a:ext cx="8520600" cy="423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3600" b="1">
                <a:solidFill>
                  <a:srgbClr val="000000"/>
                </a:solidFill>
              </a:rPr>
              <a:t>Time series to image conversion:</a:t>
            </a:r>
            <a:endParaRPr sz="3600" b="1">
              <a:solidFill>
                <a:srgbClr val="000000"/>
              </a:solidFill>
            </a:endParaRPr>
          </a:p>
          <a:p>
            <a:pPr marL="0" lvl="0" indent="0" algn="l" rtl="0">
              <a:lnSpc>
                <a:spcPct val="115000"/>
              </a:lnSpc>
              <a:spcBef>
                <a:spcPts val="0"/>
              </a:spcBef>
              <a:spcAft>
                <a:spcPts val="0"/>
              </a:spcAft>
              <a:buSzPts val="1800"/>
              <a:buNone/>
            </a:pPr>
            <a:endParaRPr sz="3600" b="1">
              <a:solidFill>
                <a:srgbClr val="000000"/>
              </a:solidFill>
            </a:endParaRPr>
          </a:p>
          <a:p>
            <a:pPr marL="457200" lvl="0" indent="-381000" algn="l" rtl="0">
              <a:lnSpc>
                <a:spcPct val="150000"/>
              </a:lnSpc>
              <a:spcBef>
                <a:spcPts val="0"/>
              </a:spcBef>
              <a:spcAft>
                <a:spcPts val="0"/>
              </a:spcAft>
              <a:buClr>
                <a:srgbClr val="000000"/>
              </a:buClr>
              <a:buSzPts val="2400"/>
              <a:buChar char="●"/>
            </a:pPr>
            <a:r>
              <a:rPr lang="en" sz="2400">
                <a:solidFill>
                  <a:srgbClr val="000000"/>
                </a:solidFill>
              </a:rPr>
              <a:t>GRAMIAN ANGULAR FIELD</a:t>
            </a:r>
            <a:endParaRPr sz="2400">
              <a:solidFill>
                <a:srgbClr val="000000"/>
              </a:solidFill>
            </a:endParaRPr>
          </a:p>
          <a:p>
            <a:pPr marL="457200" lvl="0" indent="-381000" algn="l" rtl="0">
              <a:lnSpc>
                <a:spcPct val="150000"/>
              </a:lnSpc>
              <a:spcBef>
                <a:spcPts val="0"/>
              </a:spcBef>
              <a:spcAft>
                <a:spcPts val="0"/>
              </a:spcAft>
              <a:buClr>
                <a:srgbClr val="000000"/>
              </a:buClr>
              <a:buSzPts val="2400"/>
              <a:buChar char="●"/>
            </a:pPr>
            <a:r>
              <a:rPr lang="en" sz="2400">
                <a:solidFill>
                  <a:srgbClr val="000000"/>
                </a:solidFill>
              </a:rPr>
              <a:t>RECURRENCE PLOT</a:t>
            </a:r>
            <a:endParaRPr sz="2400">
              <a:solidFill>
                <a:srgbClr val="000000"/>
              </a:solidFill>
            </a:endParaRPr>
          </a:p>
          <a:p>
            <a:pPr marL="457200" lvl="0" indent="-381000" algn="l" rtl="0">
              <a:lnSpc>
                <a:spcPct val="150000"/>
              </a:lnSpc>
              <a:spcBef>
                <a:spcPts val="0"/>
              </a:spcBef>
              <a:spcAft>
                <a:spcPts val="0"/>
              </a:spcAft>
              <a:buClr>
                <a:srgbClr val="000000"/>
              </a:buClr>
              <a:buSzPts val="2400"/>
              <a:buChar char="●"/>
            </a:pPr>
            <a:r>
              <a:rPr lang="en" sz="2400">
                <a:solidFill>
                  <a:srgbClr val="000000"/>
                </a:solidFill>
              </a:rPr>
              <a:t>MARKOV TRANSITION FIELD</a:t>
            </a:r>
            <a:r>
              <a:rPr lang="en" sz="2400" b="1">
                <a:solidFill>
                  <a:srgbClr val="000000"/>
                </a:solidFill>
              </a:rPr>
              <a:t> </a:t>
            </a:r>
            <a:endParaRPr sz="2400" b="1">
              <a:solidFill>
                <a:srgbClr val="00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31"/>
          <p:cNvSpPr txBox="1">
            <a:spLocks noGrp="1"/>
          </p:cNvSpPr>
          <p:nvPr>
            <p:ph type="body" idx="1"/>
          </p:nvPr>
        </p:nvSpPr>
        <p:spPr>
          <a:xfrm>
            <a:off x="-58250" y="1016125"/>
            <a:ext cx="8520600" cy="3416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800"/>
              <a:buNone/>
            </a:pPr>
            <a:endParaRPr sz="1600" b="1">
              <a:solidFill>
                <a:schemeClr val="dk1"/>
              </a:solidFill>
              <a:latin typeface="Georgia"/>
              <a:ea typeface="Georgia"/>
              <a:cs typeface="Georgia"/>
              <a:sym typeface="Georgia"/>
            </a:endParaRPr>
          </a:p>
          <a:p>
            <a:pPr marL="0" lvl="0" indent="0" algn="just" rtl="0">
              <a:lnSpc>
                <a:spcPct val="115000"/>
              </a:lnSpc>
              <a:spcBef>
                <a:spcPts val="1600"/>
              </a:spcBef>
              <a:spcAft>
                <a:spcPts val="1600"/>
              </a:spcAft>
              <a:buSzPts val="1800"/>
              <a:buNone/>
            </a:pPr>
            <a:endParaRPr sz="1400">
              <a:solidFill>
                <a:schemeClr val="dk1"/>
              </a:solidFill>
            </a:endParaRPr>
          </a:p>
        </p:txBody>
      </p:sp>
      <p:sp>
        <p:nvSpPr>
          <p:cNvPr id="180" name="Google Shape;180;p31"/>
          <p:cNvSpPr txBox="1"/>
          <p:nvPr/>
        </p:nvSpPr>
        <p:spPr>
          <a:xfrm>
            <a:off x="347025" y="183325"/>
            <a:ext cx="7138800" cy="83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31"/>
          <p:cNvSpPr txBox="1"/>
          <p:nvPr/>
        </p:nvSpPr>
        <p:spPr>
          <a:xfrm>
            <a:off x="223050" y="183325"/>
            <a:ext cx="8697900" cy="456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00000"/>
                </a:solidFill>
                <a:latin typeface="Arial"/>
                <a:ea typeface="Arial"/>
                <a:cs typeface="Arial"/>
                <a:sym typeface="Arial"/>
              </a:rPr>
              <a:t>GRAMIAM ANGULAR FIELD:</a:t>
            </a:r>
            <a:endParaRPr sz="2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GAF converts time series in a polar coordinate </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system instead of the typical Cartesian </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Coordinates. It provides a way to preserve </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temporal dependency, since time increases</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 as the position moves  from top-left to </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00"/>
                </a:solidFill>
                <a:latin typeface="Arial"/>
                <a:ea typeface="Arial"/>
                <a:cs typeface="Arial"/>
                <a:sym typeface="Arial"/>
              </a:rPr>
              <a:t>bottom-right</a:t>
            </a:r>
            <a:r>
              <a:rPr lang="en" sz="2400" b="1" i="0" u="none" strike="noStrike" cap="none">
                <a:solidFill>
                  <a:srgbClr val="000000"/>
                </a:solidFill>
                <a:latin typeface="Arial"/>
                <a:ea typeface="Arial"/>
                <a:cs typeface="Arial"/>
                <a:sym typeface="Arial"/>
              </a:rPr>
              <a:t>.</a:t>
            </a:r>
            <a:endParaRPr sz="2400" b="1" i="0" u="none" strike="noStrike" cap="none">
              <a:solidFill>
                <a:srgbClr val="000000"/>
              </a:solidFill>
              <a:latin typeface="Arial"/>
              <a:ea typeface="Arial"/>
              <a:cs typeface="Arial"/>
              <a:sym typeface="Arial"/>
            </a:endParaRPr>
          </a:p>
        </p:txBody>
      </p:sp>
      <p:pic>
        <p:nvPicPr>
          <p:cNvPr id="182" name="Google Shape;182;p31"/>
          <p:cNvPicPr preferRelativeResize="0"/>
          <p:nvPr/>
        </p:nvPicPr>
        <p:blipFill rotWithShape="1">
          <a:blip r:embed="rId4">
            <a:alphaModFix/>
          </a:blip>
          <a:srcRect/>
          <a:stretch/>
        </p:blipFill>
        <p:spPr>
          <a:xfrm>
            <a:off x="5520525" y="576253"/>
            <a:ext cx="3400425" cy="913000"/>
          </a:xfrm>
          <a:prstGeom prst="rect">
            <a:avLst/>
          </a:prstGeom>
          <a:noFill/>
          <a:ln>
            <a:noFill/>
          </a:ln>
        </p:spPr>
      </p:pic>
      <p:pic>
        <p:nvPicPr>
          <p:cNvPr id="183" name="Google Shape;183;p31"/>
          <p:cNvPicPr preferRelativeResize="0"/>
          <p:nvPr/>
        </p:nvPicPr>
        <p:blipFill rotWithShape="1">
          <a:blip r:embed="rId5">
            <a:alphaModFix/>
          </a:blip>
          <a:srcRect/>
          <a:stretch/>
        </p:blipFill>
        <p:spPr>
          <a:xfrm>
            <a:off x="5577675" y="1635775"/>
            <a:ext cx="3286125" cy="789425"/>
          </a:xfrm>
          <a:prstGeom prst="rect">
            <a:avLst/>
          </a:prstGeom>
          <a:noFill/>
          <a:ln>
            <a:noFill/>
          </a:ln>
        </p:spPr>
      </p:pic>
      <p:pic>
        <p:nvPicPr>
          <p:cNvPr id="184" name="Google Shape;184;p31"/>
          <p:cNvPicPr preferRelativeResize="0"/>
          <p:nvPr/>
        </p:nvPicPr>
        <p:blipFill rotWithShape="1">
          <a:blip r:embed="rId6">
            <a:alphaModFix/>
          </a:blip>
          <a:srcRect/>
          <a:stretch/>
        </p:blipFill>
        <p:spPr>
          <a:xfrm>
            <a:off x="1290638" y="2571750"/>
            <a:ext cx="6562725" cy="2352675"/>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8"/>
        <p:cNvGrpSpPr/>
        <p:nvPr/>
      </p:nvGrpSpPr>
      <p:grpSpPr>
        <a:xfrm>
          <a:off x="0" y="0"/>
          <a:ext cx="0" cy="0"/>
          <a:chOff x="0" y="0"/>
          <a:chExt cx="0" cy="0"/>
        </a:xfrm>
      </p:grpSpPr>
      <p:sp>
        <p:nvSpPr>
          <p:cNvPr id="189" name="Google Shape;189;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sz="2400" b="1">
              <a:solidFill>
                <a:srgbClr val="000000"/>
              </a:solidFill>
            </a:endParaRPr>
          </a:p>
          <a:p>
            <a:pPr marL="0" lvl="0" indent="0" algn="l" rtl="0">
              <a:lnSpc>
                <a:spcPct val="100000"/>
              </a:lnSpc>
              <a:spcBef>
                <a:spcPts val="0"/>
              </a:spcBef>
              <a:spcAft>
                <a:spcPts val="0"/>
              </a:spcAft>
              <a:buSzPts val="1050"/>
              <a:buNone/>
            </a:pPr>
            <a:r>
              <a:rPr lang="en" sz="1050">
                <a:solidFill>
                  <a:srgbClr val="222222"/>
                </a:solidFill>
                <a:highlight>
                  <a:srgbClr val="FFFFFF"/>
                </a:highlight>
              </a:rPr>
              <a:t>  </a:t>
            </a:r>
            <a:endParaRPr>
              <a:solidFill>
                <a:srgbClr val="222222"/>
              </a:solidFill>
              <a:highlight>
                <a:srgbClr val="FFFFFF"/>
              </a:highlight>
            </a:endParaRPr>
          </a:p>
          <a:p>
            <a:pPr marL="0" lvl="0" indent="0" algn="l" rtl="0">
              <a:lnSpc>
                <a:spcPct val="100000"/>
              </a:lnSpc>
              <a:spcBef>
                <a:spcPts val="0"/>
              </a:spcBef>
              <a:spcAft>
                <a:spcPts val="0"/>
              </a:spcAft>
              <a:buSzPts val="1800"/>
              <a:buNone/>
            </a:pPr>
            <a:endParaRPr>
              <a:solidFill>
                <a:srgbClr val="222222"/>
              </a:solidFill>
              <a:highlight>
                <a:srgbClr val="FFFFFF"/>
              </a:highlight>
            </a:endParaRPr>
          </a:p>
          <a:p>
            <a:pPr marL="0" lvl="0" indent="0" algn="just" rtl="0">
              <a:lnSpc>
                <a:spcPct val="115000"/>
              </a:lnSpc>
              <a:spcBef>
                <a:spcPts val="0"/>
              </a:spcBef>
              <a:spcAft>
                <a:spcPts val="0"/>
              </a:spcAft>
              <a:buSzPts val="1800"/>
              <a:buNone/>
            </a:pPr>
            <a:endParaRPr sz="1600" b="1">
              <a:solidFill>
                <a:schemeClr val="dk1"/>
              </a:solidFill>
              <a:latin typeface="Georgia"/>
              <a:ea typeface="Georgia"/>
              <a:cs typeface="Georgia"/>
              <a:sym typeface="Georgia"/>
            </a:endParaRPr>
          </a:p>
          <a:p>
            <a:pPr marL="0" lvl="0" indent="0" algn="just" rtl="0">
              <a:lnSpc>
                <a:spcPct val="115000"/>
              </a:lnSpc>
              <a:spcBef>
                <a:spcPts val="1600"/>
              </a:spcBef>
              <a:spcAft>
                <a:spcPts val="0"/>
              </a:spcAft>
              <a:buSzPts val="1800"/>
              <a:buNone/>
            </a:pPr>
            <a:endParaRPr sz="1600" b="1">
              <a:solidFill>
                <a:schemeClr val="dk1"/>
              </a:solidFill>
              <a:latin typeface="Georgia"/>
              <a:ea typeface="Georgia"/>
              <a:cs typeface="Georgia"/>
              <a:sym typeface="Georgia"/>
            </a:endParaRPr>
          </a:p>
          <a:p>
            <a:pPr marL="0" lvl="0" indent="0" algn="just" rtl="0">
              <a:lnSpc>
                <a:spcPct val="115000"/>
              </a:lnSpc>
              <a:spcBef>
                <a:spcPts val="1600"/>
              </a:spcBef>
              <a:spcAft>
                <a:spcPts val="0"/>
              </a:spcAft>
              <a:buSzPts val="1800"/>
              <a:buNone/>
            </a:pPr>
            <a:endParaRPr sz="1600" b="1">
              <a:solidFill>
                <a:schemeClr val="dk1"/>
              </a:solidFill>
              <a:latin typeface="Georgia"/>
              <a:ea typeface="Georgia"/>
              <a:cs typeface="Georgia"/>
              <a:sym typeface="Georgia"/>
            </a:endParaRPr>
          </a:p>
          <a:p>
            <a:pPr marL="0" lvl="0" indent="0" algn="just" rtl="0">
              <a:lnSpc>
                <a:spcPct val="115000"/>
              </a:lnSpc>
              <a:spcBef>
                <a:spcPts val="1600"/>
              </a:spcBef>
              <a:spcAft>
                <a:spcPts val="0"/>
              </a:spcAft>
              <a:buSzPts val="1800"/>
              <a:buNone/>
            </a:pPr>
            <a:endParaRPr sz="1600" b="1">
              <a:solidFill>
                <a:schemeClr val="dk1"/>
              </a:solidFill>
              <a:latin typeface="Georgia"/>
              <a:ea typeface="Georgia"/>
              <a:cs typeface="Georgia"/>
              <a:sym typeface="Georgia"/>
            </a:endParaRPr>
          </a:p>
          <a:p>
            <a:pPr marL="0" lvl="0" indent="0" algn="just" rtl="0">
              <a:lnSpc>
                <a:spcPct val="115000"/>
              </a:lnSpc>
              <a:spcBef>
                <a:spcPts val="1600"/>
              </a:spcBef>
              <a:spcAft>
                <a:spcPts val="0"/>
              </a:spcAft>
              <a:buSzPts val="1800"/>
              <a:buNone/>
            </a:pPr>
            <a:endParaRPr sz="1600" b="1">
              <a:solidFill>
                <a:schemeClr val="dk1"/>
              </a:solidFill>
              <a:latin typeface="Georgia"/>
              <a:ea typeface="Georgia"/>
              <a:cs typeface="Georgia"/>
              <a:sym typeface="Georgia"/>
            </a:endParaRPr>
          </a:p>
          <a:p>
            <a:pPr marL="0" lvl="0" indent="0" algn="just" rtl="0">
              <a:lnSpc>
                <a:spcPct val="115000"/>
              </a:lnSpc>
              <a:spcBef>
                <a:spcPts val="1600"/>
              </a:spcBef>
              <a:spcAft>
                <a:spcPts val="0"/>
              </a:spcAft>
              <a:buSzPts val="1800"/>
              <a:buNone/>
            </a:pPr>
            <a:endParaRPr sz="1600" b="1">
              <a:solidFill>
                <a:schemeClr val="dk1"/>
              </a:solidFill>
              <a:latin typeface="Georgia"/>
              <a:ea typeface="Georgia"/>
              <a:cs typeface="Georgia"/>
              <a:sym typeface="Georgia"/>
            </a:endParaRPr>
          </a:p>
          <a:p>
            <a:pPr marL="0" lvl="0" indent="0" algn="just" rtl="0">
              <a:lnSpc>
                <a:spcPct val="115000"/>
              </a:lnSpc>
              <a:spcBef>
                <a:spcPts val="1600"/>
              </a:spcBef>
              <a:spcAft>
                <a:spcPts val="0"/>
              </a:spcAft>
              <a:buSzPts val="1800"/>
              <a:buNone/>
            </a:pPr>
            <a:endParaRPr sz="1600" b="1">
              <a:solidFill>
                <a:schemeClr val="dk1"/>
              </a:solidFill>
              <a:latin typeface="Georgia"/>
              <a:ea typeface="Georgia"/>
              <a:cs typeface="Georgia"/>
              <a:sym typeface="Georgia"/>
            </a:endParaRPr>
          </a:p>
          <a:p>
            <a:pPr marL="0" lvl="0" indent="0" algn="just" rtl="0">
              <a:lnSpc>
                <a:spcPct val="115000"/>
              </a:lnSpc>
              <a:spcBef>
                <a:spcPts val="1600"/>
              </a:spcBef>
              <a:spcAft>
                <a:spcPts val="0"/>
              </a:spcAft>
              <a:buSzPts val="1800"/>
              <a:buNone/>
            </a:pPr>
            <a:r>
              <a:rPr lang="en" sz="1600" b="1">
                <a:solidFill>
                  <a:schemeClr val="dk1"/>
                </a:solidFill>
                <a:latin typeface="Georgia"/>
                <a:ea typeface="Georgia"/>
                <a:cs typeface="Georgia"/>
                <a:sym typeface="Georgia"/>
              </a:rPr>
              <a:t>         </a:t>
            </a:r>
            <a:endParaRPr sz="1600" b="1">
              <a:solidFill>
                <a:schemeClr val="dk1"/>
              </a:solidFill>
              <a:latin typeface="Georgia"/>
              <a:ea typeface="Georgia"/>
              <a:cs typeface="Georgia"/>
              <a:sym typeface="Georgia"/>
            </a:endParaRPr>
          </a:p>
          <a:p>
            <a:pPr marL="0" lvl="0" indent="0" algn="just" rtl="0">
              <a:lnSpc>
                <a:spcPct val="115000"/>
              </a:lnSpc>
              <a:spcBef>
                <a:spcPts val="1600"/>
              </a:spcBef>
              <a:spcAft>
                <a:spcPts val="1600"/>
              </a:spcAft>
              <a:buSzPts val="1800"/>
              <a:buNone/>
            </a:pPr>
            <a:endParaRPr sz="1600" b="1">
              <a:solidFill>
                <a:schemeClr val="dk1"/>
              </a:solidFill>
              <a:latin typeface="Georgia"/>
              <a:ea typeface="Georgia"/>
              <a:cs typeface="Georgia"/>
              <a:sym typeface="Georgia"/>
            </a:endParaRPr>
          </a:p>
        </p:txBody>
      </p:sp>
      <p:sp>
        <p:nvSpPr>
          <p:cNvPr id="190" name="Google Shape;190;p32"/>
          <p:cNvSpPr txBox="1">
            <a:spLocks noGrp="1"/>
          </p:cNvSpPr>
          <p:nvPr>
            <p:ph type="title"/>
          </p:nvPr>
        </p:nvSpPr>
        <p:spPr>
          <a:xfrm>
            <a:off x="311700" y="77599"/>
            <a:ext cx="8520600" cy="6207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dirty="0" smtClean="0"/>
              <a:t>GASF(Gramiam angular summation field): </a:t>
            </a:r>
            <a:endParaRPr b="1" u="sng" dirty="0"/>
          </a:p>
        </p:txBody>
      </p:sp>
      <p:pic>
        <p:nvPicPr>
          <p:cNvPr id="191" name="Google Shape;191;p32"/>
          <p:cNvPicPr preferRelativeResize="0"/>
          <p:nvPr/>
        </p:nvPicPr>
        <p:blipFill>
          <a:blip r:embed="rId4">
            <a:alphaModFix/>
          </a:blip>
          <a:stretch>
            <a:fillRect/>
          </a:stretch>
        </p:blipFill>
        <p:spPr>
          <a:xfrm>
            <a:off x="301336" y="698351"/>
            <a:ext cx="8445501" cy="4445149"/>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5"/>
        <p:cNvGrpSpPr/>
        <p:nvPr/>
      </p:nvGrpSpPr>
      <p:grpSpPr>
        <a:xfrm>
          <a:off x="0" y="0"/>
          <a:ext cx="0" cy="0"/>
          <a:chOff x="0" y="0"/>
          <a:chExt cx="0" cy="0"/>
        </a:xfrm>
      </p:grpSpPr>
      <p:sp>
        <p:nvSpPr>
          <p:cNvPr id="196" name="Google Shape;196;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800"/>
              <a:buNone/>
            </a:pPr>
            <a:endParaRPr sz="1600" b="1">
              <a:solidFill>
                <a:schemeClr val="dk1"/>
              </a:solidFill>
              <a:latin typeface="Georgia"/>
              <a:ea typeface="Georgia"/>
              <a:cs typeface="Georgia"/>
              <a:sym typeface="Georgia"/>
            </a:endParaRPr>
          </a:p>
          <a:p>
            <a:pPr marL="0" lvl="0" indent="0" algn="just" rtl="0">
              <a:lnSpc>
                <a:spcPct val="115000"/>
              </a:lnSpc>
              <a:spcBef>
                <a:spcPts val="1600"/>
              </a:spcBef>
              <a:spcAft>
                <a:spcPts val="1600"/>
              </a:spcAft>
              <a:buSzPts val="1800"/>
              <a:buNone/>
            </a:pPr>
            <a:endParaRPr sz="1400">
              <a:solidFill>
                <a:schemeClr val="dk1"/>
              </a:solidFill>
            </a:endParaRPr>
          </a:p>
        </p:txBody>
      </p:sp>
      <p:sp>
        <p:nvSpPr>
          <p:cNvPr id="197" name="Google Shape;197;p33"/>
          <p:cNvSpPr txBox="1"/>
          <p:nvPr/>
        </p:nvSpPr>
        <p:spPr>
          <a:xfrm>
            <a:off x="347025" y="183325"/>
            <a:ext cx="7138800" cy="83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33"/>
          <p:cNvSpPr txBox="1"/>
          <p:nvPr/>
        </p:nvSpPr>
        <p:spPr>
          <a:xfrm>
            <a:off x="-29100" y="0"/>
            <a:ext cx="9202200" cy="514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rgbClr val="222222"/>
                </a:solidFill>
                <a:highlight>
                  <a:srgbClr val="FFFFFF"/>
                </a:highlight>
                <a:latin typeface="Arial"/>
                <a:ea typeface="Arial"/>
                <a:cs typeface="Arial"/>
                <a:sym typeface="Arial"/>
              </a:rPr>
              <a:t>  </a:t>
            </a:r>
            <a:endParaRPr sz="18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222222"/>
                </a:solidFill>
                <a:latin typeface="Arial"/>
                <a:ea typeface="Arial"/>
                <a:cs typeface="Arial"/>
                <a:sym typeface="Arial"/>
              </a:rPr>
              <a:t>        </a:t>
            </a:r>
            <a:endParaRPr sz="1800" b="0" i="0" u="none" strike="noStrike" cap="none">
              <a:solidFill>
                <a:srgbClr val="22222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222222"/>
                </a:solidFill>
                <a:latin typeface="Arial"/>
                <a:ea typeface="Arial"/>
                <a:cs typeface="Arial"/>
                <a:sym typeface="Arial"/>
              </a:rPr>
              <a:t>           </a:t>
            </a:r>
            <a:endParaRPr sz="1800" b="0" i="0" u="none" strike="noStrike" cap="none">
              <a:solidFill>
                <a:srgbClr val="22222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222222"/>
                </a:solidFill>
                <a:latin typeface="Arial"/>
                <a:ea typeface="Arial"/>
                <a:cs typeface="Arial"/>
                <a:sym typeface="Arial"/>
              </a:rPr>
              <a:t>       </a:t>
            </a:r>
            <a:endParaRPr sz="1800" b="0" i="0" u="none" strike="noStrike" cap="none">
              <a:solidFill>
                <a:srgbClr val="222222"/>
              </a:solidFill>
              <a:latin typeface="Arial"/>
              <a:ea typeface="Arial"/>
              <a:cs typeface="Arial"/>
              <a:sym typeface="Arial"/>
            </a:endParaRPr>
          </a:p>
        </p:txBody>
      </p:sp>
      <p:sp>
        <p:nvSpPr>
          <p:cNvPr id="199" name="Google Shape;199;p33"/>
          <p:cNvSpPr txBox="1">
            <a:spLocks noGrp="1"/>
          </p:cNvSpPr>
          <p:nvPr>
            <p:ph type="title"/>
          </p:nvPr>
        </p:nvSpPr>
        <p:spPr>
          <a:xfrm>
            <a:off x="311700" y="75"/>
            <a:ext cx="8520600" cy="599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u="sng" dirty="0" smtClean="0"/>
              <a:t>GADF(Gramiam angular difference field):</a:t>
            </a:r>
            <a:endParaRPr b="1" u="sng" dirty="0"/>
          </a:p>
        </p:txBody>
      </p:sp>
      <p:pic>
        <p:nvPicPr>
          <p:cNvPr id="200" name="Google Shape;200;p33"/>
          <p:cNvPicPr preferRelativeResize="0"/>
          <p:nvPr/>
        </p:nvPicPr>
        <p:blipFill rotWithShape="1">
          <a:blip r:embed="rId4">
            <a:alphaModFix/>
          </a:blip>
          <a:srcRect b="5260"/>
          <a:stretch/>
        </p:blipFill>
        <p:spPr>
          <a:xfrm>
            <a:off x="492674" y="703633"/>
            <a:ext cx="8158652" cy="4304785"/>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4"/>
        <p:cNvGrpSpPr/>
        <p:nvPr/>
      </p:nvGrpSpPr>
      <p:grpSpPr>
        <a:xfrm>
          <a:off x="0" y="0"/>
          <a:ext cx="0" cy="0"/>
          <a:chOff x="0" y="0"/>
          <a:chExt cx="0" cy="0"/>
        </a:xfrm>
      </p:grpSpPr>
      <p:sp>
        <p:nvSpPr>
          <p:cNvPr id="205" name="Google Shape;205;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t>Recurrence plot:</a:t>
            </a:r>
            <a:endParaRPr b="1"/>
          </a:p>
          <a:p>
            <a:pPr marL="0" lvl="0" indent="0" algn="l" rtl="0">
              <a:lnSpc>
                <a:spcPct val="100000"/>
              </a:lnSpc>
              <a:spcBef>
                <a:spcPts val="0"/>
              </a:spcBef>
              <a:spcAft>
                <a:spcPts val="0"/>
              </a:spcAft>
              <a:buSzPts val="2800"/>
              <a:buNone/>
            </a:pPr>
            <a:endParaRPr b="1"/>
          </a:p>
        </p:txBody>
      </p:sp>
      <p:sp>
        <p:nvSpPr>
          <p:cNvPr id="206" name="Google Shape;206;p34"/>
          <p:cNvSpPr txBox="1">
            <a:spLocks noGrp="1"/>
          </p:cNvSpPr>
          <p:nvPr>
            <p:ph type="body" idx="1"/>
          </p:nvPr>
        </p:nvSpPr>
        <p:spPr>
          <a:xfrm>
            <a:off x="311700" y="1459275"/>
            <a:ext cx="8520600" cy="33174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dirty="0">
                <a:solidFill>
                  <a:schemeClr val="tx1">
                    <a:lumMod val="95000"/>
                    <a:lumOff val="5000"/>
                  </a:schemeClr>
                </a:solidFill>
              </a:rPr>
              <a:t>It is an advanced technique of non linear data analysis .</a:t>
            </a:r>
            <a:endParaRPr dirty="0">
              <a:solidFill>
                <a:schemeClr val="tx1">
                  <a:lumMod val="95000"/>
                  <a:lumOff val="5000"/>
                </a:schemeClr>
              </a:solidFill>
            </a:endParaRPr>
          </a:p>
          <a:p>
            <a:pPr marL="457200" lvl="0" indent="-342900" algn="l" rtl="0">
              <a:lnSpc>
                <a:spcPct val="150000"/>
              </a:lnSpc>
              <a:spcBef>
                <a:spcPts val="0"/>
              </a:spcBef>
              <a:spcAft>
                <a:spcPts val="0"/>
              </a:spcAft>
              <a:buSzPts val="1800"/>
              <a:buChar char="●"/>
            </a:pPr>
            <a:r>
              <a:rPr lang="en" dirty="0">
                <a:solidFill>
                  <a:schemeClr val="tx1">
                    <a:lumMod val="95000"/>
                    <a:lumOff val="5000"/>
                  </a:schemeClr>
                </a:solidFill>
              </a:rPr>
              <a:t>It is a visualisation (or a graph) of a square matrix, in which the matrix elements correspond to those times at which a state of a dynamical system </a:t>
            </a:r>
            <a:r>
              <a:rPr lang="en" dirty="0" smtClean="0">
                <a:solidFill>
                  <a:schemeClr val="tx1">
                    <a:lumMod val="95000"/>
                    <a:lumOff val="5000"/>
                  </a:schemeClr>
                </a:solidFill>
              </a:rPr>
              <a:t>reoccurs</a:t>
            </a:r>
            <a:r>
              <a:rPr lang="en" dirty="0">
                <a:solidFill>
                  <a:schemeClr val="tx1">
                    <a:lumMod val="95000"/>
                    <a:lumOff val="5000"/>
                  </a:schemeClr>
                </a:solidFill>
              </a:rPr>
              <a:t>( columns and rows corresponds then to a certain pair of times).</a:t>
            </a:r>
            <a:endParaRPr dirty="0">
              <a:solidFill>
                <a:schemeClr val="tx1">
                  <a:lumMod val="95000"/>
                  <a:lumOff val="5000"/>
                </a:schemeClr>
              </a:solidFill>
            </a:endParaRPr>
          </a:p>
          <a:p>
            <a:pPr marL="457200" lvl="0" indent="-342900" algn="l" rtl="0">
              <a:lnSpc>
                <a:spcPct val="150000"/>
              </a:lnSpc>
              <a:spcBef>
                <a:spcPts val="0"/>
              </a:spcBef>
              <a:spcAft>
                <a:spcPts val="0"/>
              </a:spcAft>
              <a:buSzPts val="1800"/>
              <a:buChar char="●"/>
            </a:pPr>
            <a:r>
              <a:rPr lang="en" dirty="0">
                <a:solidFill>
                  <a:schemeClr val="tx1">
                    <a:lumMod val="95000"/>
                    <a:lumOff val="5000"/>
                  </a:schemeClr>
                </a:solidFill>
              </a:rPr>
              <a:t>Technically</a:t>
            </a:r>
            <a:r>
              <a:rPr lang="en" dirty="0" smtClean="0">
                <a:solidFill>
                  <a:schemeClr val="tx1">
                    <a:lumMod val="95000"/>
                    <a:lumOff val="5000"/>
                  </a:schemeClr>
                </a:solidFill>
              </a:rPr>
              <a:t>, </a:t>
            </a:r>
            <a:r>
              <a:rPr lang="en" dirty="0">
                <a:solidFill>
                  <a:schemeClr val="tx1">
                    <a:lumMod val="95000"/>
                    <a:lumOff val="5000"/>
                  </a:schemeClr>
                </a:solidFill>
              </a:rPr>
              <a:t>the RP reveals all the times when the phase trajectory of the dynamical system visits roughly the same area in the phase space</a:t>
            </a:r>
            <a:r>
              <a:rPr lang="en" dirty="0"/>
              <a:t>.                                                                                                                                                                                                                                                                                                                                                                                                                                                                                                                                                                                                                                                                                                                                                                                                                                                                                                                                                                                                                                                                                                                                                                                                                                                                                                                                                                                                                                                                                                                                                                                                                                                                                                                                                                                                                                                                                                                                                                                                                                                                                                                                      </a:t>
            </a:r>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subTitle" idx="1"/>
          </p:nvPr>
        </p:nvSpPr>
        <p:spPr>
          <a:xfrm>
            <a:off x="232275" y="870300"/>
            <a:ext cx="8307000" cy="38136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SzPts val="2800"/>
              <a:buNone/>
            </a:pPr>
            <a:r>
              <a:rPr lang="en" sz="3400" b="1">
                <a:solidFill>
                  <a:srgbClr val="000000"/>
                </a:solidFill>
              </a:rPr>
              <a:t>CLASSIFICATION OF </a:t>
            </a:r>
            <a:endParaRPr sz="3400" b="1">
              <a:solidFill>
                <a:srgbClr val="000000"/>
              </a:solidFill>
            </a:endParaRPr>
          </a:p>
          <a:p>
            <a:pPr marL="0" lvl="0" indent="0" algn="ctr" rtl="0">
              <a:lnSpc>
                <a:spcPct val="150000"/>
              </a:lnSpc>
              <a:spcBef>
                <a:spcPts val="0"/>
              </a:spcBef>
              <a:spcAft>
                <a:spcPts val="0"/>
              </a:spcAft>
              <a:buSzPts val="2800"/>
              <a:buNone/>
            </a:pPr>
            <a:r>
              <a:rPr lang="en" sz="3400" b="1">
                <a:solidFill>
                  <a:srgbClr val="000000"/>
                </a:solidFill>
              </a:rPr>
              <a:t>POWER QUALITY EVENTS </a:t>
            </a:r>
            <a:endParaRPr sz="3400" b="1">
              <a:solidFill>
                <a:srgbClr val="000000"/>
              </a:solidFill>
            </a:endParaRPr>
          </a:p>
          <a:p>
            <a:pPr marL="0" lvl="0" indent="0" algn="ctr" rtl="0">
              <a:lnSpc>
                <a:spcPct val="150000"/>
              </a:lnSpc>
              <a:spcBef>
                <a:spcPts val="0"/>
              </a:spcBef>
              <a:spcAft>
                <a:spcPts val="0"/>
              </a:spcAft>
              <a:buSzPts val="2800"/>
              <a:buNone/>
            </a:pPr>
            <a:r>
              <a:rPr lang="en" sz="3400" b="1">
                <a:solidFill>
                  <a:srgbClr val="000000"/>
                </a:solidFill>
              </a:rPr>
              <a:t>USING</a:t>
            </a:r>
            <a:endParaRPr sz="3400" b="1">
              <a:solidFill>
                <a:srgbClr val="000000"/>
              </a:solidFill>
            </a:endParaRPr>
          </a:p>
          <a:p>
            <a:pPr marL="0" lvl="0" indent="0" algn="ctr" rtl="0">
              <a:lnSpc>
                <a:spcPct val="150000"/>
              </a:lnSpc>
              <a:spcBef>
                <a:spcPts val="0"/>
              </a:spcBef>
              <a:spcAft>
                <a:spcPts val="0"/>
              </a:spcAft>
              <a:buSzPts val="2800"/>
              <a:buNone/>
            </a:pPr>
            <a:r>
              <a:rPr lang="en" sz="3400" b="1">
                <a:solidFill>
                  <a:srgbClr val="000000"/>
                </a:solidFill>
              </a:rPr>
              <a:t> MACHINE LEARNING </a:t>
            </a:r>
            <a:r>
              <a:rPr lang="en" sz="3400" b="1">
                <a:solidFill>
                  <a:schemeClr val="dk1"/>
                </a:solidFill>
              </a:rPr>
              <a:t>TECHNIQUES</a:t>
            </a:r>
            <a:r>
              <a:rPr lang="en" sz="3100" b="1">
                <a:solidFill>
                  <a:srgbClr val="000000"/>
                </a:solidFill>
              </a:rPr>
              <a:t>  </a:t>
            </a:r>
            <a:r>
              <a:rPr lang="en" b="1">
                <a:solidFill>
                  <a:srgbClr val="000000"/>
                </a:solidFill>
              </a:rPr>
              <a:t>                                                     </a:t>
            </a:r>
            <a:endParaRPr b="1">
              <a:solidFill>
                <a:srgbClr val="00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0"/>
        <p:cNvGrpSpPr/>
        <p:nvPr/>
      </p:nvGrpSpPr>
      <p:grpSpPr>
        <a:xfrm>
          <a:off x="0" y="0"/>
          <a:ext cx="0" cy="0"/>
          <a:chOff x="0" y="0"/>
          <a:chExt cx="0" cy="0"/>
        </a:xfrm>
      </p:grpSpPr>
      <p:sp>
        <p:nvSpPr>
          <p:cNvPr id="211" name="Google Shape;211;p35"/>
          <p:cNvSpPr txBox="1">
            <a:spLocks noGrp="1"/>
          </p:cNvSpPr>
          <p:nvPr>
            <p:ph type="body" idx="1"/>
          </p:nvPr>
        </p:nvSpPr>
        <p:spPr>
          <a:xfrm>
            <a:off x="-58250" y="1016125"/>
            <a:ext cx="8520600" cy="3416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800"/>
              <a:buNone/>
            </a:pPr>
            <a:endParaRPr sz="1600" b="1">
              <a:solidFill>
                <a:schemeClr val="dk1"/>
              </a:solidFill>
              <a:latin typeface="Georgia"/>
              <a:ea typeface="Georgia"/>
              <a:cs typeface="Georgia"/>
              <a:sym typeface="Georgia"/>
            </a:endParaRPr>
          </a:p>
          <a:p>
            <a:pPr marL="0" lvl="0" indent="0" algn="just" rtl="0">
              <a:lnSpc>
                <a:spcPct val="115000"/>
              </a:lnSpc>
              <a:spcBef>
                <a:spcPts val="1600"/>
              </a:spcBef>
              <a:spcAft>
                <a:spcPts val="1600"/>
              </a:spcAft>
              <a:buSzPts val="1800"/>
              <a:buNone/>
            </a:pPr>
            <a:endParaRPr sz="1400">
              <a:solidFill>
                <a:schemeClr val="dk1"/>
              </a:solidFill>
            </a:endParaRPr>
          </a:p>
        </p:txBody>
      </p:sp>
      <p:sp>
        <p:nvSpPr>
          <p:cNvPr id="212" name="Google Shape;212;p35"/>
          <p:cNvSpPr txBox="1"/>
          <p:nvPr/>
        </p:nvSpPr>
        <p:spPr>
          <a:xfrm>
            <a:off x="347025" y="183325"/>
            <a:ext cx="7138800" cy="83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35"/>
          <p:cNvSpPr txBox="1"/>
          <p:nvPr/>
        </p:nvSpPr>
        <p:spPr>
          <a:xfrm>
            <a:off x="223050" y="183325"/>
            <a:ext cx="8697900" cy="478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000000"/>
                </a:solidFill>
                <a:latin typeface="Arial"/>
                <a:ea typeface="Arial"/>
                <a:cs typeface="Arial"/>
                <a:sym typeface="Arial"/>
              </a:rPr>
              <a:t>Phase space trajectory</a:t>
            </a:r>
            <a:endParaRPr sz="2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 sz="1050" b="0" i="0" u="none" strike="noStrike" cap="none">
                <a:solidFill>
                  <a:srgbClr val="222222"/>
                </a:solidFill>
                <a:highlight>
                  <a:srgbClr val="FFFFFF"/>
                </a:highlight>
                <a:latin typeface="Arial"/>
                <a:ea typeface="Arial"/>
                <a:cs typeface="Arial"/>
                <a:sym typeface="Arial"/>
              </a:rPr>
              <a:t>  </a:t>
            </a:r>
            <a:endParaRPr sz="1800" b="0" i="0" u="none" strike="noStrike" cap="none">
              <a:solidFill>
                <a:srgbClr val="222222"/>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222222"/>
              </a:solidFill>
              <a:highlight>
                <a:srgbClr val="FFFFFF"/>
              </a:highlight>
              <a:latin typeface="Arial"/>
              <a:ea typeface="Arial"/>
              <a:cs typeface="Arial"/>
              <a:sym typeface="Arial"/>
            </a:endParaRPr>
          </a:p>
        </p:txBody>
      </p:sp>
      <p:pic>
        <p:nvPicPr>
          <p:cNvPr id="214" name="Google Shape;214;p35"/>
          <p:cNvPicPr preferRelativeResize="0"/>
          <p:nvPr/>
        </p:nvPicPr>
        <p:blipFill>
          <a:blip r:embed="rId4">
            <a:alphaModFix/>
          </a:blip>
          <a:stretch>
            <a:fillRect/>
          </a:stretch>
        </p:blipFill>
        <p:spPr>
          <a:xfrm>
            <a:off x="1374550" y="676200"/>
            <a:ext cx="6584574" cy="446730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8"/>
        <p:cNvGrpSpPr/>
        <p:nvPr/>
      </p:nvGrpSpPr>
      <p:grpSpPr>
        <a:xfrm>
          <a:off x="0" y="0"/>
          <a:ext cx="0" cy="0"/>
          <a:chOff x="0" y="0"/>
          <a:chExt cx="0" cy="0"/>
        </a:xfrm>
      </p:grpSpPr>
      <p:sp>
        <p:nvSpPr>
          <p:cNvPr id="219" name="Google Shape;219;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2400"/>
              <a:buFont typeface="Arial"/>
              <a:buNone/>
            </a:pPr>
            <a:endParaRPr sz="2400" b="1">
              <a:solidFill>
                <a:srgbClr val="000000"/>
              </a:solidFill>
            </a:endParaRPr>
          </a:p>
          <a:p>
            <a:pPr marL="0" lvl="0" indent="0" algn="l" rtl="0">
              <a:lnSpc>
                <a:spcPct val="100000"/>
              </a:lnSpc>
              <a:spcBef>
                <a:spcPts val="0"/>
              </a:spcBef>
              <a:spcAft>
                <a:spcPts val="0"/>
              </a:spcAft>
              <a:buClr>
                <a:srgbClr val="000000"/>
              </a:buClr>
              <a:buSzPts val="1050"/>
              <a:buFont typeface="Arial"/>
              <a:buNone/>
            </a:pPr>
            <a:r>
              <a:rPr lang="en" sz="1050">
                <a:solidFill>
                  <a:srgbClr val="222222"/>
                </a:solidFill>
                <a:highlight>
                  <a:srgbClr val="FFFFFF"/>
                </a:highlight>
              </a:rPr>
              <a:t>  </a:t>
            </a:r>
            <a:endParaRPr>
              <a:solidFill>
                <a:srgbClr val="222222"/>
              </a:solidFill>
              <a:highlight>
                <a:srgbClr val="FFFFFF"/>
              </a:highlight>
            </a:endParaRPr>
          </a:p>
          <a:p>
            <a:pPr marL="0" lvl="0" indent="0" algn="l" rtl="0">
              <a:lnSpc>
                <a:spcPct val="100000"/>
              </a:lnSpc>
              <a:spcBef>
                <a:spcPts val="0"/>
              </a:spcBef>
              <a:spcAft>
                <a:spcPts val="0"/>
              </a:spcAft>
              <a:buSzPts val="1800"/>
              <a:buNone/>
            </a:pPr>
            <a:endParaRPr>
              <a:solidFill>
                <a:srgbClr val="222222"/>
              </a:solidFill>
              <a:highlight>
                <a:srgbClr val="FFFFFF"/>
              </a:highlight>
            </a:endParaRPr>
          </a:p>
          <a:p>
            <a:pPr marL="0" lvl="0" indent="0" algn="just" rtl="0">
              <a:lnSpc>
                <a:spcPct val="115000"/>
              </a:lnSpc>
              <a:spcBef>
                <a:spcPts val="0"/>
              </a:spcBef>
              <a:spcAft>
                <a:spcPts val="0"/>
              </a:spcAft>
              <a:buSzPts val="1800"/>
              <a:buNone/>
            </a:pPr>
            <a:endParaRPr sz="1600" b="1">
              <a:solidFill>
                <a:schemeClr val="dk1"/>
              </a:solidFill>
              <a:latin typeface="Georgia"/>
              <a:ea typeface="Georgia"/>
              <a:cs typeface="Georgia"/>
              <a:sym typeface="Georgia"/>
            </a:endParaRPr>
          </a:p>
          <a:p>
            <a:pPr marL="0" lvl="0" indent="0" algn="just" rtl="0">
              <a:lnSpc>
                <a:spcPct val="115000"/>
              </a:lnSpc>
              <a:spcBef>
                <a:spcPts val="1600"/>
              </a:spcBef>
              <a:spcAft>
                <a:spcPts val="0"/>
              </a:spcAft>
              <a:buSzPts val="1800"/>
              <a:buNone/>
            </a:pPr>
            <a:endParaRPr sz="1600" b="1">
              <a:solidFill>
                <a:schemeClr val="dk1"/>
              </a:solidFill>
              <a:latin typeface="Georgia"/>
              <a:ea typeface="Georgia"/>
              <a:cs typeface="Georgia"/>
              <a:sym typeface="Georgia"/>
            </a:endParaRPr>
          </a:p>
          <a:p>
            <a:pPr marL="0" lvl="0" indent="0" algn="just" rtl="0">
              <a:lnSpc>
                <a:spcPct val="115000"/>
              </a:lnSpc>
              <a:spcBef>
                <a:spcPts val="1600"/>
              </a:spcBef>
              <a:spcAft>
                <a:spcPts val="0"/>
              </a:spcAft>
              <a:buSzPts val="1800"/>
              <a:buNone/>
            </a:pPr>
            <a:endParaRPr sz="1600" b="1">
              <a:solidFill>
                <a:schemeClr val="dk1"/>
              </a:solidFill>
              <a:latin typeface="Georgia"/>
              <a:ea typeface="Georgia"/>
              <a:cs typeface="Georgia"/>
              <a:sym typeface="Georgia"/>
            </a:endParaRPr>
          </a:p>
          <a:p>
            <a:pPr marL="0" lvl="0" indent="0" algn="just" rtl="0">
              <a:lnSpc>
                <a:spcPct val="115000"/>
              </a:lnSpc>
              <a:spcBef>
                <a:spcPts val="1600"/>
              </a:spcBef>
              <a:spcAft>
                <a:spcPts val="0"/>
              </a:spcAft>
              <a:buSzPts val="1800"/>
              <a:buNone/>
            </a:pPr>
            <a:endParaRPr sz="1600" b="1">
              <a:solidFill>
                <a:schemeClr val="dk1"/>
              </a:solidFill>
              <a:latin typeface="Georgia"/>
              <a:ea typeface="Georgia"/>
              <a:cs typeface="Georgia"/>
              <a:sym typeface="Georgia"/>
            </a:endParaRPr>
          </a:p>
          <a:p>
            <a:pPr marL="0" lvl="0" indent="0" algn="just" rtl="0">
              <a:lnSpc>
                <a:spcPct val="115000"/>
              </a:lnSpc>
              <a:spcBef>
                <a:spcPts val="1600"/>
              </a:spcBef>
              <a:spcAft>
                <a:spcPts val="0"/>
              </a:spcAft>
              <a:buSzPts val="1800"/>
              <a:buNone/>
            </a:pPr>
            <a:endParaRPr sz="1600" b="1">
              <a:solidFill>
                <a:schemeClr val="dk1"/>
              </a:solidFill>
              <a:latin typeface="Georgia"/>
              <a:ea typeface="Georgia"/>
              <a:cs typeface="Georgia"/>
              <a:sym typeface="Georgia"/>
            </a:endParaRPr>
          </a:p>
          <a:p>
            <a:pPr marL="0" lvl="0" indent="0" algn="just" rtl="0">
              <a:lnSpc>
                <a:spcPct val="115000"/>
              </a:lnSpc>
              <a:spcBef>
                <a:spcPts val="1600"/>
              </a:spcBef>
              <a:spcAft>
                <a:spcPts val="0"/>
              </a:spcAft>
              <a:buSzPts val="1800"/>
              <a:buNone/>
            </a:pPr>
            <a:endParaRPr sz="1600" b="1">
              <a:solidFill>
                <a:schemeClr val="dk1"/>
              </a:solidFill>
              <a:latin typeface="Georgia"/>
              <a:ea typeface="Georgia"/>
              <a:cs typeface="Georgia"/>
              <a:sym typeface="Georgia"/>
            </a:endParaRPr>
          </a:p>
          <a:p>
            <a:pPr marL="0" lvl="0" indent="0" algn="just" rtl="0">
              <a:lnSpc>
                <a:spcPct val="115000"/>
              </a:lnSpc>
              <a:spcBef>
                <a:spcPts val="1600"/>
              </a:spcBef>
              <a:spcAft>
                <a:spcPts val="0"/>
              </a:spcAft>
              <a:buSzPts val="1800"/>
              <a:buNone/>
            </a:pPr>
            <a:endParaRPr sz="1600" b="1">
              <a:solidFill>
                <a:schemeClr val="dk1"/>
              </a:solidFill>
              <a:latin typeface="Georgia"/>
              <a:ea typeface="Georgia"/>
              <a:cs typeface="Georgia"/>
              <a:sym typeface="Georgia"/>
            </a:endParaRPr>
          </a:p>
          <a:p>
            <a:pPr marL="0" lvl="0" indent="0" algn="just" rtl="0">
              <a:lnSpc>
                <a:spcPct val="115000"/>
              </a:lnSpc>
              <a:spcBef>
                <a:spcPts val="1600"/>
              </a:spcBef>
              <a:spcAft>
                <a:spcPts val="0"/>
              </a:spcAft>
              <a:buSzPts val="1800"/>
              <a:buNone/>
            </a:pPr>
            <a:r>
              <a:rPr lang="en" sz="1600" b="1">
                <a:solidFill>
                  <a:schemeClr val="dk1"/>
                </a:solidFill>
                <a:latin typeface="Georgia"/>
                <a:ea typeface="Georgia"/>
                <a:cs typeface="Georgia"/>
                <a:sym typeface="Georgia"/>
              </a:rPr>
              <a:t>         </a:t>
            </a:r>
            <a:endParaRPr sz="1600" b="1">
              <a:solidFill>
                <a:schemeClr val="dk1"/>
              </a:solidFill>
              <a:latin typeface="Georgia"/>
              <a:ea typeface="Georgia"/>
              <a:cs typeface="Georgia"/>
              <a:sym typeface="Georgia"/>
            </a:endParaRPr>
          </a:p>
          <a:p>
            <a:pPr marL="0" lvl="0" indent="0" algn="just" rtl="0">
              <a:lnSpc>
                <a:spcPct val="115000"/>
              </a:lnSpc>
              <a:spcBef>
                <a:spcPts val="1600"/>
              </a:spcBef>
              <a:spcAft>
                <a:spcPts val="1600"/>
              </a:spcAft>
              <a:buSzPts val="1800"/>
              <a:buNone/>
            </a:pPr>
            <a:endParaRPr sz="1600" b="1">
              <a:solidFill>
                <a:schemeClr val="dk1"/>
              </a:solidFill>
              <a:latin typeface="Georgia"/>
              <a:ea typeface="Georgia"/>
              <a:cs typeface="Georgia"/>
              <a:sym typeface="Georgia"/>
            </a:endParaRPr>
          </a:p>
        </p:txBody>
      </p:sp>
      <p:pic>
        <p:nvPicPr>
          <p:cNvPr id="220" name="Google Shape;220;p36"/>
          <p:cNvPicPr preferRelativeResize="0"/>
          <p:nvPr/>
        </p:nvPicPr>
        <p:blipFill>
          <a:blip r:embed="rId4">
            <a:alphaModFix/>
          </a:blip>
          <a:stretch>
            <a:fillRect/>
          </a:stretch>
        </p:blipFill>
        <p:spPr>
          <a:xfrm>
            <a:off x="0" y="0"/>
            <a:ext cx="9144001" cy="5087649"/>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sp>
        <p:nvSpPr>
          <p:cNvPr id="225" name="Google Shape;225;p37"/>
          <p:cNvSpPr txBox="1">
            <a:spLocks noGrp="1"/>
          </p:cNvSpPr>
          <p:nvPr>
            <p:ph type="body" idx="1"/>
          </p:nvPr>
        </p:nvSpPr>
        <p:spPr>
          <a:xfrm>
            <a:off x="-58250" y="1016125"/>
            <a:ext cx="8520600" cy="3416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800"/>
              <a:buNone/>
            </a:pPr>
            <a:endParaRPr sz="1600" b="1">
              <a:solidFill>
                <a:schemeClr val="dk1"/>
              </a:solidFill>
              <a:latin typeface="Georgia"/>
              <a:ea typeface="Georgia"/>
              <a:cs typeface="Georgia"/>
              <a:sym typeface="Georgia"/>
            </a:endParaRPr>
          </a:p>
          <a:p>
            <a:pPr marL="0" lvl="0" indent="0" algn="just" rtl="0">
              <a:lnSpc>
                <a:spcPct val="115000"/>
              </a:lnSpc>
              <a:spcBef>
                <a:spcPts val="1600"/>
              </a:spcBef>
              <a:spcAft>
                <a:spcPts val="1600"/>
              </a:spcAft>
              <a:buSzPts val="1800"/>
              <a:buNone/>
            </a:pPr>
            <a:endParaRPr sz="1400">
              <a:solidFill>
                <a:schemeClr val="dk1"/>
              </a:solidFill>
            </a:endParaRPr>
          </a:p>
        </p:txBody>
      </p:sp>
      <p:sp>
        <p:nvSpPr>
          <p:cNvPr id="226" name="Google Shape;226;p37"/>
          <p:cNvSpPr txBox="1"/>
          <p:nvPr/>
        </p:nvSpPr>
        <p:spPr>
          <a:xfrm>
            <a:off x="347025" y="183325"/>
            <a:ext cx="7138800" cy="83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37"/>
          <p:cNvSpPr txBox="1"/>
          <p:nvPr/>
        </p:nvSpPr>
        <p:spPr>
          <a:xfrm>
            <a:off x="223050" y="235300"/>
            <a:ext cx="8697900" cy="456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3200" b="1" i="0" u="sng" strike="noStrike" cap="none" dirty="0" smtClean="0">
                <a:solidFill>
                  <a:schemeClr val="dk1"/>
                </a:solidFill>
                <a:sym typeface="Arial"/>
              </a:rPr>
              <a:t>Markov </a:t>
            </a:r>
            <a:r>
              <a:rPr lang="en" sz="3200" b="1" u="sng" dirty="0" smtClean="0">
                <a:solidFill>
                  <a:schemeClr val="dk1"/>
                </a:solidFill>
              </a:rPr>
              <a:t>Transition Field</a:t>
            </a:r>
            <a:r>
              <a:rPr lang="en" sz="3200" b="1" i="0" u="sng" strike="noStrike" cap="none" dirty="0" smtClean="0">
                <a:solidFill>
                  <a:schemeClr val="dk1"/>
                </a:solidFill>
                <a:sym typeface="Arial"/>
              </a:rPr>
              <a:t>:</a:t>
            </a:r>
            <a:endParaRPr lang="en" sz="3200" b="1" u="sng" dirty="0">
              <a:solidFill>
                <a:schemeClr val="dk1"/>
              </a:solidFill>
            </a:endParaRPr>
          </a:p>
          <a:p>
            <a:pPr marL="0" marR="0" lvl="0" indent="0" algn="l" rtl="0">
              <a:lnSpc>
                <a:spcPct val="100000"/>
              </a:lnSpc>
              <a:spcBef>
                <a:spcPts val="0"/>
              </a:spcBef>
              <a:spcAft>
                <a:spcPts val="0"/>
              </a:spcAft>
              <a:buClr>
                <a:srgbClr val="000000"/>
              </a:buClr>
              <a:buSzPts val="2400"/>
              <a:buFont typeface="Arial"/>
              <a:buNone/>
            </a:pPr>
            <a:endParaRPr lang="en" sz="2400" b="1" dirty="0">
              <a:solidFill>
                <a:schemeClr val="dk1"/>
              </a:solidFill>
            </a:endParaRPr>
          </a:p>
          <a:p>
            <a:pPr marL="0" marR="0" lvl="0" indent="0" algn="l" rtl="0">
              <a:lnSpc>
                <a:spcPct val="100000"/>
              </a:lnSpc>
              <a:spcBef>
                <a:spcPts val="0"/>
              </a:spcBef>
              <a:spcAft>
                <a:spcPts val="0"/>
              </a:spcAft>
              <a:buClr>
                <a:srgbClr val="000000"/>
              </a:buClr>
              <a:buSzPts val="2400"/>
              <a:buFont typeface="Arial"/>
              <a:buNone/>
            </a:pPr>
            <a:r>
              <a:rPr lang="en-IN" sz="2400" dirty="0" smtClean="0"/>
              <a:t>A </a:t>
            </a:r>
            <a:r>
              <a:rPr lang="en-IN" sz="2400" dirty="0"/>
              <a:t>Markov Transition Field is an image obtained from a time series, representing a field of transition probabilities for a discretized time series.</a:t>
            </a:r>
            <a:endParaRPr sz="2400" b="0" i="0" u="none" strike="noStrike" cap="none" dirty="0">
              <a:solidFill>
                <a:schemeClr val="dk1"/>
              </a:solidFill>
              <a:sym typeface="Arial"/>
            </a:endParaRPr>
          </a:p>
          <a:p>
            <a:pPr lvl="0">
              <a:buSzPts val="1800"/>
            </a:pPr>
            <a:r>
              <a:rPr lang="en" sz="1800" dirty="0">
                <a:solidFill>
                  <a:schemeClr val="dk1"/>
                </a:solidFill>
              </a:rPr>
              <a:t> </a:t>
            </a:r>
            <a:r>
              <a:rPr lang="en" sz="1800" dirty="0" smtClean="0">
                <a:solidFill>
                  <a:schemeClr val="dk1"/>
                </a:solidFill>
              </a:rPr>
              <a:t>                                         </a:t>
            </a:r>
          </a:p>
          <a:p>
            <a:pPr lvl="0">
              <a:buSzPts val="1800"/>
            </a:pPr>
            <a:r>
              <a:rPr lang="en" sz="1800" dirty="0">
                <a:solidFill>
                  <a:schemeClr val="dk1"/>
                </a:solidFill>
              </a:rPr>
              <a:t> </a:t>
            </a:r>
            <a:r>
              <a:rPr lang="en" sz="1800" dirty="0" smtClean="0">
                <a:solidFill>
                  <a:schemeClr val="dk1"/>
                </a:solidFill>
              </a:rPr>
              <a:t>                                         </a:t>
            </a:r>
            <a:r>
              <a:rPr lang="en" sz="2400" b="0" i="0" u="none" strike="noStrike" cap="none" dirty="0" smtClean="0">
                <a:solidFill>
                  <a:schemeClr val="dk1"/>
                </a:solidFill>
                <a:sym typeface="Arial"/>
              </a:rPr>
              <a:t> </a:t>
            </a:r>
            <a:r>
              <a:rPr lang="en-IN" sz="2400" dirty="0" smtClean="0"/>
              <a:t>In this, we represent </a:t>
            </a:r>
            <a:r>
              <a:rPr lang="en-IN" sz="2400" dirty="0"/>
              <a:t>Markov transition probabilities sequentially to preserve information in the time </a:t>
            </a:r>
            <a:r>
              <a:rPr lang="en-IN" sz="2400" dirty="0" smtClean="0"/>
              <a:t>domain.</a:t>
            </a:r>
            <a:endParaRPr sz="2400" b="0" i="0" u="none" strike="noStrike" cap="none" dirty="0">
              <a:solidFill>
                <a:schemeClr val="dk1"/>
              </a:solidFil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6C6C6C"/>
              </a:solidFill>
              <a:highlight>
                <a:srgbClr val="FFFFFF"/>
              </a:highlight>
              <a:latin typeface="Arial"/>
              <a:ea typeface="Arial"/>
              <a:cs typeface="Arial"/>
              <a:sym typeface="Arial"/>
            </a:endParaRPr>
          </a:p>
          <a:p>
            <a:pPr marL="45720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222222"/>
              </a:solidFill>
              <a:highlight>
                <a:srgbClr val="FFFFFF"/>
              </a:highlight>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1"/>
        <p:cNvGrpSpPr/>
        <p:nvPr/>
      </p:nvGrpSpPr>
      <p:grpSpPr>
        <a:xfrm>
          <a:off x="0" y="0"/>
          <a:ext cx="0" cy="0"/>
          <a:chOff x="0" y="0"/>
          <a:chExt cx="0" cy="0"/>
        </a:xfrm>
      </p:grpSpPr>
      <p:sp>
        <p:nvSpPr>
          <p:cNvPr id="232" name="Google Shape;232;p38"/>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1"/>
                </a:solidFill>
                <a:latin typeface="Arial"/>
                <a:ea typeface="Arial"/>
                <a:cs typeface="Arial"/>
                <a:sym typeface="Arial"/>
              </a:rPr>
              <a:t> </a:t>
            </a:r>
            <a:endParaRPr sz="1400" b="0" i="0" u="none" strike="noStrike" cap="none">
              <a:solidFill>
                <a:schemeClr val="dk1"/>
              </a:solidFill>
              <a:latin typeface="Arial"/>
              <a:ea typeface="Arial"/>
              <a:cs typeface="Arial"/>
              <a:sym typeface="Arial"/>
            </a:endParaRPr>
          </a:p>
        </p:txBody>
      </p:sp>
      <p:pic>
        <p:nvPicPr>
          <p:cNvPr id="233" name="Google Shape;233;p38"/>
          <p:cNvPicPr preferRelativeResize="0"/>
          <p:nvPr/>
        </p:nvPicPr>
        <p:blipFill rotWithShape="1">
          <a:blip r:embed="rId4">
            <a:alphaModFix/>
          </a:blip>
          <a:srcRect/>
          <a:stretch/>
        </p:blipFill>
        <p:spPr>
          <a:xfrm>
            <a:off x="842825" y="536600"/>
            <a:ext cx="7064550" cy="4247450"/>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sp>
        <p:nvSpPr>
          <p:cNvPr id="238" name="Google Shape;238;p39"/>
          <p:cNvSpPr txBox="1">
            <a:spLocks noGrp="1"/>
          </p:cNvSpPr>
          <p:nvPr>
            <p:ph type="body" idx="1"/>
          </p:nvPr>
        </p:nvSpPr>
        <p:spPr>
          <a:xfrm>
            <a:off x="-58250" y="0"/>
            <a:ext cx="9202200" cy="51435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800"/>
              <a:buNone/>
            </a:pPr>
            <a:endParaRPr sz="1600" b="1">
              <a:solidFill>
                <a:schemeClr val="dk1"/>
              </a:solidFill>
              <a:latin typeface="Georgia"/>
              <a:ea typeface="Georgia"/>
              <a:cs typeface="Georgia"/>
              <a:sym typeface="Georgia"/>
            </a:endParaRPr>
          </a:p>
          <a:p>
            <a:pPr marL="0" lvl="0" indent="0" algn="just" rtl="0">
              <a:lnSpc>
                <a:spcPct val="115000"/>
              </a:lnSpc>
              <a:spcBef>
                <a:spcPts val="1600"/>
              </a:spcBef>
              <a:spcAft>
                <a:spcPts val="1600"/>
              </a:spcAft>
              <a:buSzPts val="1800"/>
              <a:buNone/>
            </a:pPr>
            <a:endParaRPr sz="1400">
              <a:solidFill>
                <a:schemeClr val="dk1"/>
              </a:solidFill>
            </a:endParaRPr>
          </a:p>
        </p:txBody>
      </p:sp>
      <p:sp>
        <p:nvSpPr>
          <p:cNvPr id="239" name="Google Shape;239;p39"/>
          <p:cNvSpPr txBox="1"/>
          <p:nvPr/>
        </p:nvSpPr>
        <p:spPr>
          <a:xfrm>
            <a:off x="274288" y="0"/>
            <a:ext cx="7138800" cy="83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IN" sz="2800" b="1" i="0" u="sng" strike="noStrike" cap="none" dirty="0" smtClean="0">
                <a:solidFill>
                  <a:srgbClr val="000000"/>
                </a:solidFill>
                <a:latin typeface="Arial"/>
                <a:ea typeface="Arial"/>
                <a:cs typeface="Arial"/>
                <a:sym typeface="Arial"/>
              </a:rPr>
              <a:t>MTF:</a:t>
            </a:r>
            <a:endParaRPr sz="2800" b="1" i="0" u="sng" strike="noStrike" cap="none" dirty="0">
              <a:solidFill>
                <a:srgbClr val="000000"/>
              </a:solidFill>
              <a:latin typeface="Arial"/>
              <a:ea typeface="Arial"/>
              <a:cs typeface="Arial"/>
              <a:sym typeface="Arial"/>
            </a:endParaRPr>
          </a:p>
        </p:txBody>
      </p:sp>
      <p:pic>
        <p:nvPicPr>
          <p:cNvPr id="240" name="Google Shape;240;p39"/>
          <p:cNvPicPr preferRelativeResize="0"/>
          <p:nvPr/>
        </p:nvPicPr>
        <p:blipFill rotWithShape="1">
          <a:blip r:embed="rId4">
            <a:alphaModFix/>
          </a:blip>
          <a:srcRect l="15608" t="148028" r="30570" b="-69739"/>
          <a:stretch/>
        </p:blipFill>
        <p:spPr>
          <a:xfrm>
            <a:off x="2912575" y="3110900"/>
            <a:ext cx="2007825" cy="409000"/>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03" y="593809"/>
            <a:ext cx="8345065" cy="4451554"/>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5"/>
        <p:cNvGrpSpPr/>
        <p:nvPr/>
      </p:nvGrpSpPr>
      <p:grpSpPr>
        <a:xfrm>
          <a:off x="0" y="0"/>
          <a:ext cx="0" cy="0"/>
          <a:chOff x="0" y="0"/>
          <a:chExt cx="0" cy="0"/>
        </a:xfrm>
      </p:grpSpPr>
      <p:sp>
        <p:nvSpPr>
          <p:cNvPr id="246" name="Google Shape;246;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2400" b="1">
                <a:solidFill>
                  <a:srgbClr val="000000"/>
                </a:solidFill>
              </a:rPr>
              <a:t>FINAL DATASET:</a:t>
            </a:r>
            <a:endParaRPr sz="2400" b="1">
              <a:solidFill>
                <a:srgbClr val="000000"/>
              </a:solidFill>
            </a:endParaRPr>
          </a:p>
        </p:txBody>
      </p:sp>
      <p:sp>
        <p:nvSpPr>
          <p:cNvPr id="247" name="Google Shape;247;p40"/>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40"/>
          <p:cNvSpPr txBox="1">
            <a:spLocks noGrp="1"/>
          </p:cNvSpPr>
          <p:nvPr>
            <p:ph type="body" idx="1"/>
          </p:nvPr>
        </p:nvSpPr>
        <p:spPr>
          <a:xfrm>
            <a:off x="311700" y="1152475"/>
            <a:ext cx="8520600" cy="3869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b="1" dirty="0">
                <a:solidFill>
                  <a:schemeClr val="tx1">
                    <a:lumMod val="95000"/>
                    <a:lumOff val="5000"/>
                  </a:schemeClr>
                </a:solidFill>
              </a:rPr>
              <a:t>Total 8 events </a:t>
            </a:r>
            <a:r>
              <a:rPr lang="en" b="1" dirty="0" smtClean="0">
                <a:solidFill>
                  <a:schemeClr val="tx1">
                    <a:lumMod val="95000"/>
                    <a:lumOff val="5000"/>
                  </a:schemeClr>
                </a:solidFill>
              </a:rPr>
              <a:t>using </a:t>
            </a:r>
            <a:r>
              <a:rPr lang="en" b="1" dirty="0">
                <a:solidFill>
                  <a:schemeClr val="tx1">
                    <a:lumMod val="95000"/>
                    <a:lumOff val="5000"/>
                  </a:schemeClr>
                </a:solidFill>
              </a:rPr>
              <a:t>Markov Transition </a:t>
            </a:r>
            <a:r>
              <a:rPr lang="en" b="1" dirty="0" smtClean="0">
                <a:solidFill>
                  <a:schemeClr val="tx1">
                    <a:lumMod val="95000"/>
                    <a:lumOff val="5000"/>
                  </a:schemeClr>
                </a:solidFill>
              </a:rPr>
              <a:t>Field for </a:t>
            </a:r>
            <a:r>
              <a:rPr lang="en" b="1" dirty="0">
                <a:solidFill>
                  <a:schemeClr val="tx1">
                    <a:lumMod val="95000"/>
                    <a:lumOff val="5000"/>
                  </a:schemeClr>
                </a:solidFill>
              </a:rPr>
              <a:t>feature extraction</a:t>
            </a:r>
            <a:r>
              <a:rPr lang="en" b="1" dirty="0" smtClean="0">
                <a:solidFill>
                  <a:schemeClr val="tx1">
                    <a:lumMod val="95000"/>
                    <a:lumOff val="5000"/>
                  </a:schemeClr>
                </a:solidFill>
              </a:rPr>
              <a:t>:</a:t>
            </a:r>
            <a:endParaRPr sz="1800" b="1" dirty="0">
              <a:solidFill>
                <a:schemeClr val="tx1">
                  <a:lumMod val="95000"/>
                  <a:lumOff val="5000"/>
                </a:schemeClr>
              </a:solidFill>
            </a:endParaRPr>
          </a:p>
          <a:p>
            <a:pPr marL="1828800" lvl="2" indent="-342900" algn="l" rtl="0">
              <a:spcBef>
                <a:spcPts val="0"/>
              </a:spcBef>
              <a:spcAft>
                <a:spcPts val="0"/>
              </a:spcAft>
              <a:buSzPts val="1800"/>
              <a:buChar char="■"/>
            </a:pPr>
            <a:r>
              <a:rPr lang="en" sz="1800" dirty="0">
                <a:solidFill>
                  <a:schemeClr val="tx1">
                    <a:lumMod val="95000"/>
                    <a:lumOff val="5000"/>
                  </a:schemeClr>
                </a:solidFill>
              </a:rPr>
              <a:t>Normal case</a:t>
            </a:r>
            <a:endParaRPr sz="1800" dirty="0">
              <a:solidFill>
                <a:schemeClr val="tx1">
                  <a:lumMod val="95000"/>
                  <a:lumOff val="5000"/>
                </a:schemeClr>
              </a:solidFill>
            </a:endParaRPr>
          </a:p>
          <a:p>
            <a:pPr marL="1828800" lvl="2" indent="-342900" algn="l" rtl="0">
              <a:spcBef>
                <a:spcPts val="0"/>
              </a:spcBef>
              <a:spcAft>
                <a:spcPts val="0"/>
              </a:spcAft>
              <a:buSzPts val="1800"/>
              <a:buChar char="■"/>
            </a:pPr>
            <a:r>
              <a:rPr lang="en" sz="1800" dirty="0">
                <a:solidFill>
                  <a:schemeClr val="tx1">
                    <a:lumMod val="95000"/>
                    <a:lumOff val="5000"/>
                  </a:schemeClr>
                </a:solidFill>
              </a:rPr>
              <a:t>Abnormal Frequency</a:t>
            </a:r>
            <a:endParaRPr sz="1800" dirty="0">
              <a:solidFill>
                <a:schemeClr val="tx1">
                  <a:lumMod val="95000"/>
                  <a:lumOff val="5000"/>
                </a:schemeClr>
              </a:solidFill>
            </a:endParaRPr>
          </a:p>
          <a:p>
            <a:pPr marL="1828800" lvl="2" indent="-342900" algn="l" rtl="0">
              <a:spcBef>
                <a:spcPts val="0"/>
              </a:spcBef>
              <a:spcAft>
                <a:spcPts val="0"/>
              </a:spcAft>
              <a:buSzPts val="1800"/>
              <a:buChar char="■"/>
            </a:pPr>
            <a:r>
              <a:rPr lang="en" sz="1800" dirty="0">
                <a:solidFill>
                  <a:schemeClr val="tx1">
                    <a:lumMod val="95000"/>
                    <a:lumOff val="5000"/>
                  </a:schemeClr>
                </a:solidFill>
              </a:rPr>
              <a:t>Voltage Sag</a:t>
            </a:r>
            <a:endParaRPr sz="1800" dirty="0">
              <a:solidFill>
                <a:schemeClr val="tx1">
                  <a:lumMod val="95000"/>
                  <a:lumOff val="5000"/>
                </a:schemeClr>
              </a:solidFill>
            </a:endParaRPr>
          </a:p>
          <a:p>
            <a:pPr marL="1828800" lvl="2" indent="-342900" algn="l" rtl="0">
              <a:spcBef>
                <a:spcPts val="0"/>
              </a:spcBef>
              <a:spcAft>
                <a:spcPts val="0"/>
              </a:spcAft>
              <a:buSzPts val="1800"/>
              <a:buChar char="■"/>
            </a:pPr>
            <a:r>
              <a:rPr lang="en" sz="1800" dirty="0">
                <a:solidFill>
                  <a:schemeClr val="tx1">
                    <a:lumMod val="95000"/>
                    <a:lumOff val="5000"/>
                  </a:schemeClr>
                </a:solidFill>
              </a:rPr>
              <a:t>Voltage Swell</a:t>
            </a:r>
            <a:endParaRPr sz="1800" dirty="0">
              <a:solidFill>
                <a:schemeClr val="tx1">
                  <a:lumMod val="95000"/>
                  <a:lumOff val="5000"/>
                </a:schemeClr>
              </a:solidFill>
            </a:endParaRPr>
          </a:p>
          <a:p>
            <a:pPr marL="1828800" lvl="2" indent="-342900" algn="l" rtl="0">
              <a:spcBef>
                <a:spcPts val="0"/>
              </a:spcBef>
              <a:spcAft>
                <a:spcPts val="0"/>
              </a:spcAft>
              <a:buSzPts val="1800"/>
              <a:buChar char="■"/>
            </a:pPr>
            <a:r>
              <a:rPr lang="en" sz="1800" dirty="0">
                <a:solidFill>
                  <a:schemeClr val="tx1">
                    <a:lumMod val="95000"/>
                    <a:lumOff val="5000"/>
                  </a:schemeClr>
                </a:solidFill>
              </a:rPr>
              <a:t>Waveform Distortion </a:t>
            </a:r>
            <a:endParaRPr sz="1800" b="1" dirty="0">
              <a:solidFill>
                <a:schemeClr val="tx1">
                  <a:lumMod val="95000"/>
                  <a:lumOff val="5000"/>
                </a:schemeClr>
              </a:solidFill>
            </a:endParaRPr>
          </a:p>
          <a:p>
            <a:pPr marL="1828800" lvl="2" indent="-342900" algn="l" rtl="0">
              <a:spcBef>
                <a:spcPts val="0"/>
              </a:spcBef>
              <a:spcAft>
                <a:spcPts val="0"/>
              </a:spcAft>
              <a:buSzPts val="1800"/>
              <a:buChar char="■"/>
            </a:pPr>
            <a:r>
              <a:rPr lang="en" sz="1800" dirty="0">
                <a:solidFill>
                  <a:schemeClr val="tx1">
                    <a:lumMod val="95000"/>
                    <a:lumOff val="5000"/>
                  </a:schemeClr>
                </a:solidFill>
              </a:rPr>
              <a:t>Under Voltage and Under Frequency</a:t>
            </a:r>
            <a:endParaRPr sz="1800" dirty="0">
              <a:solidFill>
                <a:schemeClr val="tx1">
                  <a:lumMod val="95000"/>
                  <a:lumOff val="5000"/>
                </a:schemeClr>
              </a:solidFill>
            </a:endParaRPr>
          </a:p>
          <a:p>
            <a:pPr marL="1828800" lvl="2" indent="-342900" algn="l" rtl="0">
              <a:spcBef>
                <a:spcPts val="0"/>
              </a:spcBef>
              <a:spcAft>
                <a:spcPts val="0"/>
              </a:spcAft>
              <a:buSzPts val="1800"/>
              <a:buChar char="■"/>
            </a:pPr>
            <a:r>
              <a:rPr lang="en" sz="1800" dirty="0">
                <a:solidFill>
                  <a:schemeClr val="tx1">
                    <a:lumMod val="95000"/>
                    <a:lumOff val="5000"/>
                  </a:schemeClr>
                </a:solidFill>
              </a:rPr>
              <a:t>Over Voltage and Over Frequency</a:t>
            </a:r>
            <a:endParaRPr sz="1800" dirty="0">
              <a:solidFill>
                <a:schemeClr val="tx1">
                  <a:lumMod val="95000"/>
                  <a:lumOff val="5000"/>
                </a:schemeClr>
              </a:solidFill>
            </a:endParaRPr>
          </a:p>
          <a:p>
            <a:pPr marL="1828800" lvl="2" indent="-342900" algn="l" rtl="0">
              <a:spcBef>
                <a:spcPts val="0"/>
              </a:spcBef>
              <a:spcAft>
                <a:spcPts val="0"/>
              </a:spcAft>
              <a:buSzPts val="1800"/>
              <a:buChar char="■"/>
            </a:pPr>
            <a:r>
              <a:rPr lang="en" sz="1800" dirty="0">
                <a:solidFill>
                  <a:schemeClr val="tx1">
                    <a:lumMod val="95000"/>
                    <a:lumOff val="5000"/>
                  </a:schemeClr>
                </a:solidFill>
              </a:rPr>
              <a:t>Flickers and Transients</a:t>
            </a:r>
            <a:endParaRPr sz="1800" dirty="0">
              <a:solidFill>
                <a:schemeClr val="tx1">
                  <a:lumMod val="95000"/>
                  <a:lumOff val="5000"/>
                </a:schemeClr>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2"/>
        <p:cNvGrpSpPr/>
        <p:nvPr/>
      </p:nvGrpSpPr>
      <p:grpSpPr>
        <a:xfrm>
          <a:off x="0" y="0"/>
          <a:ext cx="0" cy="0"/>
          <a:chOff x="0" y="0"/>
          <a:chExt cx="0" cy="0"/>
        </a:xfrm>
      </p:grpSpPr>
      <p:sp>
        <p:nvSpPr>
          <p:cNvPr id="253" name="Google Shape;253;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EBEBEB"/>
              </a:buClr>
              <a:buSzPts val="3600"/>
              <a:buFont typeface="Century Gothic"/>
              <a:buNone/>
            </a:pPr>
            <a:r>
              <a:rPr lang="en" sz="2400" b="1" dirty="0">
                <a:solidFill>
                  <a:srgbClr val="000000"/>
                </a:solidFill>
                <a:latin typeface="Century Gothic"/>
                <a:ea typeface="Century Gothic"/>
                <a:cs typeface="Century Gothic"/>
                <a:sym typeface="Century Gothic"/>
              </a:rPr>
              <a:t>EXPLORATORY DATA ANALYSIS:</a:t>
            </a:r>
            <a:endParaRPr sz="2400" dirty="0">
              <a:solidFill>
                <a:srgbClr val="000000"/>
              </a:solidFill>
            </a:endParaRPr>
          </a:p>
        </p:txBody>
      </p:sp>
      <p:sp>
        <p:nvSpPr>
          <p:cNvPr id="254" name="Google Shape;254;p41"/>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41"/>
          <p:cNvSpPr txBox="1">
            <a:spLocks noGrp="1"/>
          </p:cNvSpPr>
          <p:nvPr>
            <p:ph type="body" idx="1"/>
          </p:nvPr>
        </p:nvSpPr>
        <p:spPr>
          <a:xfrm>
            <a:off x="311700" y="903093"/>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dirty="0" smtClean="0"/>
              <a:t>Total no. of events: 8 </a:t>
            </a:r>
            <a:endParaRPr dirty="0"/>
          </a:p>
          <a:p>
            <a:pPr marL="457200" lvl="0" indent="-342900" algn="l" rtl="0">
              <a:lnSpc>
                <a:spcPct val="150000"/>
              </a:lnSpc>
              <a:spcBef>
                <a:spcPts val="0"/>
              </a:spcBef>
              <a:spcAft>
                <a:spcPts val="0"/>
              </a:spcAft>
              <a:buSzPts val="1800"/>
              <a:buChar char="●"/>
            </a:pPr>
            <a:r>
              <a:rPr lang="en" dirty="0"/>
              <a:t>Noise was added in real data of Voltage sag, Voltage swell and waveform </a:t>
            </a:r>
            <a:r>
              <a:rPr lang="en" dirty="0" smtClean="0"/>
              <a:t>distortion.</a:t>
            </a:r>
            <a:endParaRPr dirty="0"/>
          </a:p>
          <a:p>
            <a:pPr marL="457200" lvl="0" indent="-342900" algn="l" rtl="0">
              <a:lnSpc>
                <a:spcPct val="150000"/>
              </a:lnSpc>
              <a:spcBef>
                <a:spcPts val="0"/>
              </a:spcBef>
              <a:spcAft>
                <a:spcPts val="0"/>
              </a:spcAft>
              <a:buSzPts val="1800"/>
              <a:buChar char="●"/>
            </a:pPr>
            <a:r>
              <a:rPr lang="en" dirty="0"/>
              <a:t>New data was generated from these data to increase length of dataset </a:t>
            </a:r>
            <a:r>
              <a:rPr lang="en" dirty="0" smtClean="0"/>
              <a:t>for testing and validation purpose.</a:t>
            </a:r>
            <a:endParaRPr dirty="0"/>
          </a:p>
          <a:p>
            <a:pPr marL="457200" lvl="0" indent="-342900" algn="l" rtl="0">
              <a:lnSpc>
                <a:spcPct val="150000"/>
              </a:lnSpc>
              <a:spcBef>
                <a:spcPts val="0"/>
              </a:spcBef>
              <a:spcAft>
                <a:spcPts val="0"/>
              </a:spcAft>
              <a:buSzPts val="1800"/>
              <a:buChar char="●"/>
            </a:pPr>
            <a:r>
              <a:rPr lang="en" dirty="0"/>
              <a:t>Total 8000 images (1000 for each case)</a:t>
            </a:r>
            <a:endParaRPr dirty="0"/>
          </a:p>
          <a:p>
            <a:pPr marL="914400" lvl="1" indent="-330200" algn="l" rtl="0">
              <a:lnSpc>
                <a:spcPct val="150000"/>
              </a:lnSpc>
              <a:spcBef>
                <a:spcPts val="0"/>
              </a:spcBef>
              <a:spcAft>
                <a:spcPts val="0"/>
              </a:spcAft>
              <a:buSzPts val="1600"/>
              <a:buChar char="○"/>
            </a:pPr>
            <a:r>
              <a:rPr lang="en" sz="1800" dirty="0"/>
              <a:t>Training set contains 3200 images(400 for each case)</a:t>
            </a:r>
            <a:endParaRPr sz="1800" dirty="0"/>
          </a:p>
          <a:p>
            <a:pPr marL="914400" lvl="1" indent="-330200" algn="l" rtl="0">
              <a:lnSpc>
                <a:spcPct val="150000"/>
              </a:lnSpc>
              <a:spcBef>
                <a:spcPts val="0"/>
              </a:spcBef>
              <a:spcAft>
                <a:spcPts val="0"/>
              </a:spcAft>
              <a:buSzPts val="1600"/>
              <a:buChar char="○"/>
            </a:pPr>
            <a:r>
              <a:rPr lang="en" sz="1800" dirty="0"/>
              <a:t>Validation set contains 3200 images(400 for each case)</a:t>
            </a:r>
            <a:endParaRPr sz="1800" dirty="0"/>
          </a:p>
          <a:p>
            <a:pPr marL="914400" lvl="1" indent="-330200" algn="l" rtl="0">
              <a:lnSpc>
                <a:spcPct val="150000"/>
              </a:lnSpc>
              <a:spcBef>
                <a:spcPts val="0"/>
              </a:spcBef>
              <a:spcAft>
                <a:spcPts val="0"/>
              </a:spcAft>
              <a:buSzPts val="1600"/>
              <a:buChar char="○"/>
            </a:pPr>
            <a:r>
              <a:rPr lang="en" sz="1800" dirty="0" smtClean="0"/>
              <a:t>Testing </a:t>
            </a:r>
            <a:r>
              <a:rPr lang="en" sz="1800" dirty="0"/>
              <a:t>set contains 1600 </a:t>
            </a:r>
            <a:r>
              <a:rPr lang="en" sz="1800" dirty="0" smtClean="0"/>
              <a:t>images(200 </a:t>
            </a:r>
            <a:r>
              <a:rPr lang="en" sz="1800" dirty="0"/>
              <a:t>for each case)</a:t>
            </a:r>
            <a:endParaRPr sz="1800" dirty="0"/>
          </a:p>
          <a:p>
            <a:pPr marL="457200" lvl="0" indent="0" algn="l" rtl="0">
              <a:spcBef>
                <a:spcPts val="1600"/>
              </a:spcBef>
              <a:spcAft>
                <a:spcPts val="1600"/>
              </a:spcAft>
              <a:buNone/>
            </a:pPr>
            <a:endParaRP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9"/>
        <p:cNvGrpSpPr/>
        <p:nvPr/>
      </p:nvGrpSpPr>
      <p:grpSpPr>
        <a:xfrm>
          <a:off x="0" y="0"/>
          <a:ext cx="0" cy="0"/>
          <a:chOff x="0" y="0"/>
          <a:chExt cx="0" cy="0"/>
        </a:xfrm>
      </p:grpSpPr>
      <p:sp>
        <p:nvSpPr>
          <p:cNvPr id="260" name="Google Shape;260;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ABBREVIATIONS FOR PQ </a:t>
            </a:r>
            <a:r>
              <a:rPr lang="en" b="1" dirty="0" smtClean="0"/>
              <a:t>EVENTS:</a:t>
            </a:r>
            <a:r>
              <a:rPr lang="en" b="1" dirty="0"/>
              <a:t>	</a:t>
            </a:r>
            <a:endParaRPr b="1" dirty="0"/>
          </a:p>
        </p:txBody>
      </p:sp>
      <p:graphicFrame>
        <p:nvGraphicFramePr>
          <p:cNvPr id="261" name="Google Shape;261;p42"/>
          <p:cNvGraphicFramePr/>
          <p:nvPr/>
        </p:nvGraphicFramePr>
        <p:xfrm>
          <a:off x="864475" y="1325338"/>
          <a:ext cx="6495825" cy="3565890"/>
        </p:xfrm>
        <a:graphic>
          <a:graphicData uri="http://schemas.openxmlformats.org/drawingml/2006/table">
            <a:tbl>
              <a:tblPr>
                <a:noFill/>
                <a:tableStyleId>{D4D9C352-F4E3-4DC1-8920-55FCA18EB76A}</a:tableStyleId>
              </a:tblPr>
              <a:tblGrid>
                <a:gridCol w="1937600"/>
                <a:gridCol w="4558225"/>
              </a:tblGrid>
              <a:tr h="381000">
                <a:tc>
                  <a:txBody>
                    <a:bodyPr/>
                    <a:lstStyle/>
                    <a:p>
                      <a:pPr marL="0" lvl="0" indent="0" algn="ctr" rtl="0">
                        <a:spcBef>
                          <a:spcPts val="0"/>
                        </a:spcBef>
                        <a:spcAft>
                          <a:spcPts val="0"/>
                        </a:spcAft>
                        <a:buNone/>
                      </a:pPr>
                      <a:r>
                        <a:rPr lang="en" b="1"/>
                        <a:t>CODE</a:t>
                      </a:r>
                      <a:endParaRPr b="1"/>
                    </a:p>
                  </a:txBody>
                  <a:tcPr marL="91425" marR="91425" marT="91425" marB="91425"/>
                </a:tc>
                <a:tc>
                  <a:txBody>
                    <a:bodyPr/>
                    <a:lstStyle/>
                    <a:p>
                      <a:pPr marL="0" lvl="0" indent="0" algn="ctr" rtl="0">
                        <a:spcBef>
                          <a:spcPts val="0"/>
                        </a:spcBef>
                        <a:spcAft>
                          <a:spcPts val="0"/>
                        </a:spcAft>
                        <a:buNone/>
                      </a:pPr>
                      <a:r>
                        <a:rPr lang="en" b="1"/>
                        <a:t>EVENT NAME</a:t>
                      </a:r>
                      <a:endParaRPr b="1"/>
                    </a:p>
                  </a:txBody>
                  <a:tcPr marL="91425" marR="91425" marT="91425" marB="91425"/>
                </a:tc>
              </a:tr>
              <a:tr h="381000">
                <a:tc>
                  <a:txBody>
                    <a:bodyPr/>
                    <a:lstStyle/>
                    <a:p>
                      <a:pPr marL="0" lvl="0" indent="0" algn="ctr" rtl="0">
                        <a:spcBef>
                          <a:spcPts val="0"/>
                        </a:spcBef>
                        <a:spcAft>
                          <a:spcPts val="0"/>
                        </a:spcAft>
                        <a:buNone/>
                      </a:pPr>
                      <a:r>
                        <a:rPr lang="en"/>
                        <a:t>NC</a:t>
                      </a:r>
                      <a:endParaRPr/>
                    </a:p>
                  </a:txBody>
                  <a:tcPr marL="91425" marR="91425" marT="91425" marB="91425"/>
                </a:tc>
                <a:tc>
                  <a:txBody>
                    <a:bodyPr/>
                    <a:lstStyle/>
                    <a:p>
                      <a:pPr marL="0" lvl="0" indent="0" algn="ctr" rtl="0">
                        <a:spcBef>
                          <a:spcPts val="0"/>
                        </a:spcBef>
                        <a:spcAft>
                          <a:spcPts val="0"/>
                        </a:spcAft>
                        <a:buNone/>
                      </a:pPr>
                      <a:r>
                        <a:rPr lang="en"/>
                        <a:t>Normal Case</a:t>
                      </a:r>
                      <a:endParaRPr/>
                    </a:p>
                  </a:txBody>
                  <a:tcPr marL="91425" marR="91425" marT="91425" marB="91425"/>
                </a:tc>
              </a:tr>
              <a:tr h="381000">
                <a:tc>
                  <a:txBody>
                    <a:bodyPr/>
                    <a:lstStyle/>
                    <a:p>
                      <a:pPr marL="0" lvl="0" indent="0" algn="ctr" rtl="0">
                        <a:spcBef>
                          <a:spcPts val="0"/>
                        </a:spcBef>
                        <a:spcAft>
                          <a:spcPts val="0"/>
                        </a:spcAft>
                        <a:buNone/>
                      </a:pPr>
                      <a:r>
                        <a:rPr lang="en"/>
                        <a:t>ABF</a:t>
                      </a:r>
                      <a:endParaRPr/>
                    </a:p>
                  </a:txBody>
                  <a:tcPr marL="91425" marR="91425" marT="91425" marB="91425"/>
                </a:tc>
                <a:tc>
                  <a:txBody>
                    <a:bodyPr/>
                    <a:lstStyle/>
                    <a:p>
                      <a:pPr marL="0" lvl="0" indent="0" algn="ctr" rtl="0">
                        <a:spcBef>
                          <a:spcPts val="0"/>
                        </a:spcBef>
                        <a:spcAft>
                          <a:spcPts val="0"/>
                        </a:spcAft>
                        <a:buNone/>
                      </a:pPr>
                      <a:r>
                        <a:rPr lang="en"/>
                        <a:t>Abnormal Frequency</a:t>
                      </a:r>
                      <a:endParaRPr/>
                    </a:p>
                  </a:txBody>
                  <a:tcPr marL="91425" marR="91425" marT="91425" marB="91425"/>
                </a:tc>
              </a:tr>
              <a:tr h="381000">
                <a:tc>
                  <a:txBody>
                    <a:bodyPr/>
                    <a:lstStyle/>
                    <a:p>
                      <a:pPr marL="0" lvl="0" indent="0" algn="ctr" rtl="0">
                        <a:spcBef>
                          <a:spcPts val="0"/>
                        </a:spcBef>
                        <a:spcAft>
                          <a:spcPts val="0"/>
                        </a:spcAft>
                        <a:buNone/>
                      </a:pPr>
                      <a:r>
                        <a:rPr lang="en"/>
                        <a:t>VSG</a:t>
                      </a:r>
                      <a:endParaRPr/>
                    </a:p>
                  </a:txBody>
                  <a:tcPr marL="91425" marR="91425" marT="91425" marB="91425"/>
                </a:tc>
                <a:tc>
                  <a:txBody>
                    <a:bodyPr/>
                    <a:lstStyle/>
                    <a:p>
                      <a:pPr marL="0" lvl="0" indent="0" algn="ctr" rtl="0">
                        <a:spcBef>
                          <a:spcPts val="0"/>
                        </a:spcBef>
                        <a:spcAft>
                          <a:spcPts val="0"/>
                        </a:spcAft>
                        <a:buNone/>
                      </a:pPr>
                      <a:r>
                        <a:rPr lang="en"/>
                        <a:t>Voltage Sag</a:t>
                      </a:r>
                      <a:endParaRPr/>
                    </a:p>
                  </a:txBody>
                  <a:tcPr marL="91425" marR="91425" marT="91425" marB="91425"/>
                </a:tc>
              </a:tr>
              <a:tr h="381000">
                <a:tc>
                  <a:txBody>
                    <a:bodyPr/>
                    <a:lstStyle/>
                    <a:p>
                      <a:pPr marL="0" lvl="0" indent="0" algn="ctr" rtl="0">
                        <a:spcBef>
                          <a:spcPts val="0"/>
                        </a:spcBef>
                        <a:spcAft>
                          <a:spcPts val="0"/>
                        </a:spcAft>
                        <a:buNone/>
                      </a:pPr>
                      <a:r>
                        <a:rPr lang="en"/>
                        <a:t>VSW</a:t>
                      </a:r>
                      <a:endParaRPr/>
                    </a:p>
                  </a:txBody>
                  <a:tcPr marL="91425" marR="91425" marT="91425" marB="91425"/>
                </a:tc>
                <a:tc>
                  <a:txBody>
                    <a:bodyPr/>
                    <a:lstStyle/>
                    <a:p>
                      <a:pPr marL="0" lvl="0" indent="0" algn="ctr" rtl="0">
                        <a:spcBef>
                          <a:spcPts val="0"/>
                        </a:spcBef>
                        <a:spcAft>
                          <a:spcPts val="0"/>
                        </a:spcAft>
                        <a:buNone/>
                      </a:pPr>
                      <a:r>
                        <a:rPr lang="en"/>
                        <a:t>Voltage Swell </a:t>
                      </a:r>
                      <a:endParaRPr/>
                    </a:p>
                  </a:txBody>
                  <a:tcPr marL="91425" marR="91425" marT="91425" marB="91425"/>
                </a:tc>
              </a:tr>
              <a:tr h="381000">
                <a:tc>
                  <a:txBody>
                    <a:bodyPr/>
                    <a:lstStyle/>
                    <a:p>
                      <a:pPr marL="0" lvl="0" indent="0" algn="ctr" rtl="0">
                        <a:spcBef>
                          <a:spcPts val="0"/>
                        </a:spcBef>
                        <a:spcAft>
                          <a:spcPts val="0"/>
                        </a:spcAft>
                        <a:buNone/>
                      </a:pPr>
                      <a:r>
                        <a:rPr lang="en"/>
                        <a:t>WD</a:t>
                      </a:r>
                      <a:endParaRPr/>
                    </a:p>
                  </a:txBody>
                  <a:tcPr marL="91425" marR="91425" marT="91425" marB="91425"/>
                </a:tc>
                <a:tc>
                  <a:txBody>
                    <a:bodyPr/>
                    <a:lstStyle/>
                    <a:p>
                      <a:pPr marL="0" lvl="0" indent="0" algn="ctr" rtl="0">
                        <a:spcBef>
                          <a:spcPts val="0"/>
                        </a:spcBef>
                        <a:spcAft>
                          <a:spcPts val="0"/>
                        </a:spcAft>
                        <a:buNone/>
                      </a:pPr>
                      <a:r>
                        <a:rPr lang="en"/>
                        <a:t>Waveform Distortion </a:t>
                      </a:r>
                      <a:endParaRPr/>
                    </a:p>
                  </a:txBody>
                  <a:tcPr marL="91425" marR="91425" marT="91425" marB="91425"/>
                </a:tc>
              </a:tr>
              <a:tr h="381000">
                <a:tc>
                  <a:txBody>
                    <a:bodyPr/>
                    <a:lstStyle/>
                    <a:p>
                      <a:pPr marL="0" lvl="0" indent="0" algn="ctr" rtl="0">
                        <a:spcBef>
                          <a:spcPts val="0"/>
                        </a:spcBef>
                        <a:spcAft>
                          <a:spcPts val="0"/>
                        </a:spcAft>
                        <a:buNone/>
                      </a:pPr>
                      <a:r>
                        <a:rPr lang="en"/>
                        <a:t>UVF</a:t>
                      </a:r>
                      <a:endParaRPr/>
                    </a:p>
                  </a:txBody>
                  <a:tcPr marL="91425" marR="91425" marT="91425" marB="91425"/>
                </a:tc>
                <a:tc>
                  <a:txBody>
                    <a:bodyPr/>
                    <a:lstStyle/>
                    <a:p>
                      <a:pPr marL="0" lvl="0" indent="0" algn="ctr" rtl="0">
                        <a:spcBef>
                          <a:spcPts val="0"/>
                        </a:spcBef>
                        <a:spcAft>
                          <a:spcPts val="0"/>
                        </a:spcAft>
                        <a:buNone/>
                      </a:pPr>
                      <a:r>
                        <a:rPr lang="en"/>
                        <a:t>Under Voltage and Under Frequency</a:t>
                      </a:r>
                      <a:endParaRPr/>
                    </a:p>
                  </a:txBody>
                  <a:tcPr marL="91425" marR="91425" marT="91425" marB="91425"/>
                </a:tc>
              </a:tr>
              <a:tr h="381000">
                <a:tc>
                  <a:txBody>
                    <a:bodyPr/>
                    <a:lstStyle/>
                    <a:p>
                      <a:pPr marL="0" lvl="0" indent="0" algn="ctr" rtl="0">
                        <a:spcBef>
                          <a:spcPts val="0"/>
                        </a:spcBef>
                        <a:spcAft>
                          <a:spcPts val="0"/>
                        </a:spcAft>
                        <a:buNone/>
                      </a:pPr>
                      <a:r>
                        <a:rPr lang="en"/>
                        <a:t>OVF</a:t>
                      </a:r>
                      <a:endParaRPr/>
                    </a:p>
                  </a:txBody>
                  <a:tcPr marL="91425" marR="91425" marT="91425" marB="91425"/>
                </a:tc>
                <a:tc>
                  <a:txBody>
                    <a:bodyPr/>
                    <a:lstStyle/>
                    <a:p>
                      <a:pPr marL="0" lvl="0" indent="0" algn="ctr" rtl="0">
                        <a:spcBef>
                          <a:spcPts val="0"/>
                        </a:spcBef>
                        <a:spcAft>
                          <a:spcPts val="0"/>
                        </a:spcAft>
                        <a:buNone/>
                      </a:pPr>
                      <a:r>
                        <a:rPr lang="en"/>
                        <a:t>Over Voltage and Over Frequency</a:t>
                      </a:r>
                      <a:endParaRPr/>
                    </a:p>
                  </a:txBody>
                  <a:tcPr marL="91425" marR="91425" marT="91425" marB="91425"/>
                </a:tc>
              </a:tr>
              <a:tr h="381000">
                <a:tc>
                  <a:txBody>
                    <a:bodyPr/>
                    <a:lstStyle/>
                    <a:p>
                      <a:pPr marL="0" lvl="0" indent="0" algn="ctr" rtl="0">
                        <a:spcBef>
                          <a:spcPts val="0"/>
                        </a:spcBef>
                        <a:spcAft>
                          <a:spcPts val="0"/>
                        </a:spcAft>
                        <a:buNone/>
                      </a:pPr>
                      <a:r>
                        <a:rPr lang="en"/>
                        <a:t>FT</a:t>
                      </a:r>
                      <a:endParaRPr/>
                    </a:p>
                  </a:txBody>
                  <a:tcPr marL="91425" marR="91425" marT="91425" marB="91425"/>
                </a:tc>
                <a:tc>
                  <a:txBody>
                    <a:bodyPr/>
                    <a:lstStyle/>
                    <a:p>
                      <a:pPr marL="0" lvl="0" indent="0" algn="ctr" rtl="0">
                        <a:spcBef>
                          <a:spcPts val="0"/>
                        </a:spcBef>
                        <a:spcAft>
                          <a:spcPts val="0"/>
                        </a:spcAft>
                        <a:buNone/>
                      </a:pPr>
                      <a:r>
                        <a:rPr lang="en"/>
                        <a:t>Flickers and Transients</a:t>
                      </a:r>
                      <a:endParaRPr/>
                    </a:p>
                  </a:txBody>
                  <a:tcPr marL="91425" marR="91425" marT="91425" marB="91425"/>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311700" y="447575"/>
            <a:ext cx="8520600" cy="4351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2400" b="1"/>
              <a:t>CNN:</a:t>
            </a:r>
            <a:endParaRPr sz="2400" b="1"/>
          </a:p>
          <a:p>
            <a:pPr marL="0" lvl="0" indent="0" algn="l" rtl="0">
              <a:lnSpc>
                <a:spcPct val="100000"/>
              </a:lnSpc>
              <a:spcBef>
                <a:spcPts val="0"/>
              </a:spcBef>
              <a:spcAft>
                <a:spcPts val="0"/>
              </a:spcAft>
              <a:buSzPts val="3600"/>
              <a:buNone/>
            </a:pPr>
            <a:r>
              <a:rPr lang="en" sz="1050">
                <a:solidFill>
                  <a:srgbClr val="000000"/>
                </a:solidFill>
              </a:rPr>
              <a:t> </a:t>
            </a:r>
            <a:endParaRPr sz="1050">
              <a:solidFill>
                <a:srgbClr val="000000"/>
              </a:solidFill>
            </a:endParaRPr>
          </a:p>
          <a:p>
            <a:pPr marL="0" lvl="0" indent="0" algn="l" rtl="0">
              <a:lnSpc>
                <a:spcPct val="100000"/>
              </a:lnSpc>
              <a:spcBef>
                <a:spcPts val="0"/>
              </a:spcBef>
              <a:spcAft>
                <a:spcPts val="0"/>
              </a:spcAft>
              <a:buSzPts val="3600"/>
              <a:buNone/>
            </a:pPr>
            <a:endParaRPr sz="2400">
              <a:solidFill>
                <a:srgbClr val="000000"/>
              </a:solidFill>
            </a:endParaRPr>
          </a:p>
          <a:p>
            <a:pPr marL="0" lvl="0" indent="0" algn="l" rtl="0">
              <a:lnSpc>
                <a:spcPct val="100000"/>
              </a:lnSpc>
              <a:spcBef>
                <a:spcPts val="0"/>
              </a:spcBef>
              <a:spcAft>
                <a:spcPts val="0"/>
              </a:spcAft>
              <a:buSzPts val="3600"/>
              <a:buNone/>
            </a:pPr>
            <a:r>
              <a:rPr lang="en" sz="2400">
                <a:solidFill>
                  <a:srgbClr val="000000"/>
                </a:solidFill>
              </a:rPr>
              <a:t>A </a:t>
            </a:r>
            <a:r>
              <a:rPr lang="en" sz="2400" b="1">
                <a:solidFill>
                  <a:srgbClr val="000000"/>
                </a:solidFill>
              </a:rPr>
              <a:t>Convolutional Neural Network</a:t>
            </a:r>
            <a:r>
              <a:rPr lang="en" sz="2400">
                <a:solidFill>
                  <a:srgbClr val="000000"/>
                </a:solidFill>
              </a:rPr>
              <a:t> (ConvNet/CNN) is a Deep Learning algorithm which can take in an input image, assign importance (learnable weights and biases) to various aspects/objects in the image and be able to differentiate one from the other.</a:t>
            </a:r>
            <a:endParaRPr sz="2400" b="1">
              <a:solidFill>
                <a:srgbClr val="000000"/>
              </a:solidFill>
            </a:endParaRPr>
          </a:p>
        </p:txBody>
      </p:sp>
      <p:sp>
        <p:nvSpPr>
          <p:cNvPr id="168" name="Google Shape;168;p29"/>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5"/>
        <p:cNvGrpSpPr/>
        <p:nvPr/>
      </p:nvGrpSpPr>
      <p:grpSpPr>
        <a:xfrm>
          <a:off x="0" y="0"/>
          <a:ext cx="0" cy="0"/>
          <a:chOff x="0" y="0"/>
          <a:chExt cx="0" cy="0"/>
        </a:xfrm>
      </p:grpSpPr>
      <p:sp>
        <p:nvSpPr>
          <p:cNvPr id="266" name="Google Shape;266;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2400">
                <a:solidFill>
                  <a:srgbClr val="000000"/>
                </a:solidFill>
              </a:rPr>
              <a:t>MODEL USED:</a:t>
            </a:r>
            <a:endParaRPr sz="2400">
              <a:solidFill>
                <a:srgbClr val="000000"/>
              </a:solidFill>
            </a:endParaRPr>
          </a:p>
          <a:p>
            <a:pPr marL="0" lvl="0" indent="0" algn="l" rtl="0">
              <a:lnSpc>
                <a:spcPct val="100000"/>
              </a:lnSpc>
              <a:spcBef>
                <a:spcPts val="0"/>
              </a:spcBef>
              <a:spcAft>
                <a:spcPts val="0"/>
              </a:spcAft>
              <a:buSzPts val="3600"/>
              <a:buNone/>
            </a:pPr>
            <a:endParaRPr sz="2400">
              <a:solidFill>
                <a:srgbClr val="000000"/>
              </a:solidFill>
            </a:endParaRPr>
          </a:p>
        </p:txBody>
      </p:sp>
      <p:sp>
        <p:nvSpPr>
          <p:cNvPr id="267" name="Google Shape;267;p43"/>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dirty="0"/>
              <a:t>CNN with Keras</a:t>
            </a:r>
            <a:endParaRPr dirty="0"/>
          </a:p>
          <a:p>
            <a:pPr marL="457200" lvl="0" indent="-342900" algn="l" rtl="0">
              <a:lnSpc>
                <a:spcPct val="150000"/>
              </a:lnSpc>
              <a:spcBef>
                <a:spcPts val="0"/>
              </a:spcBef>
              <a:spcAft>
                <a:spcPts val="0"/>
              </a:spcAft>
              <a:buSzPts val="1800"/>
              <a:buChar char="●"/>
            </a:pPr>
            <a:r>
              <a:rPr lang="en" dirty="0"/>
              <a:t>CNN model architecture</a:t>
            </a:r>
            <a:endParaRPr dirty="0"/>
          </a:p>
          <a:p>
            <a:pPr marL="914400" lvl="1" indent="-317500" algn="l" rtl="0">
              <a:lnSpc>
                <a:spcPct val="150000"/>
              </a:lnSpc>
              <a:spcBef>
                <a:spcPts val="0"/>
              </a:spcBef>
              <a:spcAft>
                <a:spcPts val="0"/>
              </a:spcAft>
              <a:buSzPts val="1400"/>
              <a:buChar char="○"/>
            </a:pPr>
            <a:r>
              <a:rPr lang="en" dirty="0"/>
              <a:t>3 conv2D layers</a:t>
            </a:r>
            <a:endParaRPr dirty="0"/>
          </a:p>
          <a:p>
            <a:pPr marL="914400" lvl="1" indent="-317500" algn="l" rtl="0">
              <a:lnSpc>
                <a:spcPct val="150000"/>
              </a:lnSpc>
              <a:spcBef>
                <a:spcPts val="0"/>
              </a:spcBef>
              <a:spcAft>
                <a:spcPts val="0"/>
              </a:spcAft>
              <a:buSzPts val="1400"/>
              <a:buChar char="○"/>
            </a:pPr>
            <a:r>
              <a:rPr lang="en" dirty="0"/>
              <a:t>Max pooling</a:t>
            </a:r>
            <a:endParaRPr dirty="0"/>
          </a:p>
          <a:p>
            <a:pPr marL="914400" lvl="1" indent="-317500" algn="l" rtl="0">
              <a:lnSpc>
                <a:spcPct val="150000"/>
              </a:lnSpc>
              <a:spcBef>
                <a:spcPts val="0"/>
              </a:spcBef>
              <a:spcAft>
                <a:spcPts val="0"/>
              </a:spcAft>
              <a:buSzPts val="1400"/>
              <a:buChar char="○"/>
            </a:pPr>
            <a:r>
              <a:rPr lang="en" dirty="0"/>
              <a:t>1 Flatten layer</a:t>
            </a:r>
            <a:endParaRPr dirty="0"/>
          </a:p>
          <a:p>
            <a:pPr marL="914400" lvl="1" indent="-317500" algn="l" rtl="0">
              <a:lnSpc>
                <a:spcPct val="150000"/>
              </a:lnSpc>
              <a:spcBef>
                <a:spcPts val="0"/>
              </a:spcBef>
              <a:spcAft>
                <a:spcPts val="0"/>
              </a:spcAft>
              <a:buSzPts val="1400"/>
              <a:buChar char="○"/>
            </a:pPr>
            <a:r>
              <a:rPr lang="en" dirty="0"/>
              <a:t>2 Dense layers</a:t>
            </a:r>
            <a:endParaRPr dirty="0"/>
          </a:p>
          <a:p>
            <a:pPr marL="914400" lvl="1" indent="-317500" algn="l" rtl="0">
              <a:lnSpc>
                <a:spcPct val="150000"/>
              </a:lnSpc>
              <a:spcBef>
                <a:spcPts val="0"/>
              </a:spcBef>
              <a:spcAft>
                <a:spcPts val="0"/>
              </a:spcAft>
              <a:buSzPts val="1400"/>
              <a:buChar char="○"/>
            </a:pPr>
            <a:r>
              <a:rPr lang="en" dirty="0"/>
              <a:t>Optimizer- SGDM (Learning rate =0.01, momentum =0.1)</a:t>
            </a:r>
            <a:endParaRPr dirty="0"/>
          </a:p>
          <a:p>
            <a:pPr marL="914400" lvl="1" indent="-317500" algn="l" rtl="0">
              <a:lnSpc>
                <a:spcPct val="150000"/>
              </a:lnSpc>
              <a:spcBef>
                <a:spcPts val="0"/>
              </a:spcBef>
              <a:spcAft>
                <a:spcPts val="0"/>
              </a:spcAft>
              <a:buSzPts val="1400"/>
              <a:buChar char="○"/>
            </a:pPr>
            <a:r>
              <a:rPr lang="en" dirty="0"/>
              <a:t>Activation function- Softmax</a:t>
            </a:r>
            <a:endParaRPr dirty="0"/>
          </a:p>
          <a:p>
            <a:pPr marL="914400" lvl="1" indent="-317500" algn="l" rtl="0">
              <a:lnSpc>
                <a:spcPct val="150000"/>
              </a:lnSpc>
              <a:spcBef>
                <a:spcPts val="0"/>
              </a:spcBef>
              <a:spcAft>
                <a:spcPts val="0"/>
              </a:spcAft>
              <a:buSzPts val="1400"/>
              <a:buChar char="○"/>
            </a:pPr>
            <a:r>
              <a:rPr lang="en" dirty="0"/>
              <a:t>Loss function - Categorical cross entropy loss</a:t>
            </a:r>
            <a:endParaRPr dirty="0"/>
          </a:p>
          <a:p>
            <a:pPr marL="914400" lvl="0" indent="0" algn="l" rtl="0">
              <a:spcBef>
                <a:spcPts val="1600"/>
              </a:spcBef>
              <a:spcAft>
                <a:spcPts val="1600"/>
              </a:spcAft>
              <a:buNone/>
            </a:pP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t>PROBLEM STATEMENT:</a:t>
            </a:r>
            <a:endParaRPr b="1"/>
          </a:p>
        </p:txBody>
      </p:sp>
      <p:sp>
        <p:nvSpPr>
          <p:cNvPr id="73" name="Google Shape;73;p16"/>
          <p:cNvSpPr txBox="1">
            <a:spLocks noGrp="1"/>
          </p:cNvSpPr>
          <p:nvPr>
            <p:ph type="body" idx="1"/>
          </p:nvPr>
        </p:nvSpPr>
        <p:spPr>
          <a:xfrm>
            <a:off x="311700" y="1249600"/>
            <a:ext cx="8520600" cy="331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solidFill>
                  <a:schemeClr val="dk1"/>
                </a:solidFill>
              </a:rPr>
              <a:t>To collect the real time data for different power quality events and extract the required features to make the dataset using machine learning techniques and then further classify the events with the use of CNN.</a:t>
            </a:r>
            <a:endParaRPr sz="240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44"/>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4" name="Google Shape;274;p44"/>
          <p:cNvPicPr preferRelativeResize="0"/>
          <p:nvPr/>
        </p:nvPicPr>
        <p:blipFill>
          <a:blip r:embed="rId4">
            <a:alphaModFix/>
          </a:blip>
          <a:stretch>
            <a:fillRect/>
          </a:stretch>
        </p:blipFill>
        <p:spPr>
          <a:xfrm>
            <a:off x="0" y="0"/>
            <a:ext cx="9144001" cy="5143500"/>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8"/>
        <p:cNvGrpSpPr/>
        <p:nvPr/>
      </p:nvGrpSpPr>
      <p:grpSpPr>
        <a:xfrm>
          <a:off x="0" y="0"/>
          <a:ext cx="0" cy="0"/>
          <a:chOff x="0" y="0"/>
          <a:chExt cx="0" cy="0"/>
        </a:xfrm>
      </p:grpSpPr>
      <p:sp>
        <p:nvSpPr>
          <p:cNvPr id="279" name="Google Shape;279;p45"/>
          <p:cNvSpPr txBox="1">
            <a:spLocks noGrp="1"/>
          </p:cNvSpPr>
          <p:nvPr>
            <p:ph type="title"/>
          </p:nvPr>
        </p:nvSpPr>
        <p:spPr>
          <a:xfrm>
            <a:off x="311700" y="210625"/>
            <a:ext cx="8520600" cy="510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2400">
                <a:solidFill>
                  <a:srgbClr val="000000"/>
                </a:solidFill>
              </a:rPr>
              <a:t>2D CONVOLUTION:</a:t>
            </a:r>
            <a:endParaRPr sz="2400">
              <a:solidFill>
                <a:srgbClr val="000000"/>
              </a:solidFill>
            </a:endParaRPr>
          </a:p>
          <a:p>
            <a:pPr marL="0" lvl="0" indent="0" algn="l" rtl="0">
              <a:lnSpc>
                <a:spcPct val="100000"/>
              </a:lnSpc>
              <a:spcBef>
                <a:spcPts val="0"/>
              </a:spcBef>
              <a:spcAft>
                <a:spcPts val="0"/>
              </a:spcAft>
              <a:buSzPts val="3600"/>
              <a:buNone/>
            </a:pPr>
            <a:endParaRPr sz="2400">
              <a:solidFill>
                <a:srgbClr val="000000"/>
              </a:solidFill>
            </a:endParaRPr>
          </a:p>
        </p:txBody>
      </p:sp>
      <p:sp>
        <p:nvSpPr>
          <p:cNvPr id="280" name="Google Shape;280;p45"/>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82" name="Google Shape;282;p45" descr="stride1"/>
          <p:cNvPicPr preferRelativeResize="0"/>
          <p:nvPr/>
        </p:nvPicPr>
        <p:blipFill rotWithShape="1">
          <a:blip r:embed="rId4">
            <a:alphaModFix/>
          </a:blip>
          <a:srcRect/>
          <a:stretch/>
        </p:blipFill>
        <p:spPr>
          <a:xfrm>
            <a:off x="266050" y="920075"/>
            <a:ext cx="8566200" cy="4052700"/>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6"/>
        <p:cNvGrpSpPr/>
        <p:nvPr/>
      </p:nvGrpSpPr>
      <p:grpSpPr>
        <a:xfrm>
          <a:off x="0" y="0"/>
          <a:ext cx="0" cy="0"/>
          <a:chOff x="0" y="0"/>
          <a:chExt cx="0" cy="0"/>
        </a:xfrm>
      </p:grpSpPr>
      <p:sp>
        <p:nvSpPr>
          <p:cNvPr id="287" name="Google Shape;287;p46"/>
          <p:cNvSpPr txBox="1">
            <a:spLocks noGrp="1"/>
          </p:cNvSpPr>
          <p:nvPr>
            <p:ph type="title"/>
          </p:nvPr>
        </p:nvSpPr>
        <p:spPr>
          <a:xfrm>
            <a:off x="311700" y="133025"/>
            <a:ext cx="8520600" cy="6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2400">
                <a:solidFill>
                  <a:srgbClr val="000000"/>
                </a:solidFill>
              </a:rPr>
              <a:t>MAX POOLING:</a:t>
            </a:r>
            <a:endParaRPr sz="2400">
              <a:solidFill>
                <a:srgbClr val="000000"/>
              </a:solidFill>
            </a:endParaRPr>
          </a:p>
        </p:txBody>
      </p:sp>
      <p:sp>
        <p:nvSpPr>
          <p:cNvPr id="288" name="Google Shape;288;p46"/>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9" name="Google Shape;289;p46"/>
          <p:cNvPicPr preferRelativeResize="0"/>
          <p:nvPr/>
        </p:nvPicPr>
        <p:blipFill>
          <a:blip r:embed="rId4">
            <a:alphaModFix/>
          </a:blip>
          <a:stretch>
            <a:fillRect/>
          </a:stretch>
        </p:blipFill>
        <p:spPr>
          <a:xfrm>
            <a:off x="311700" y="809225"/>
            <a:ext cx="7760674" cy="4060275"/>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3"/>
        <p:cNvGrpSpPr/>
        <p:nvPr/>
      </p:nvGrpSpPr>
      <p:grpSpPr>
        <a:xfrm>
          <a:off x="0" y="0"/>
          <a:ext cx="0" cy="0"/>
          <a:chOff x="0" y="0"/>
          <a:chExt cx="0" cy="0"/>
        </a:xfrm>
      </p:grpSpPr>
      <p:sp>
        <p:nvSpPr>
          <p:cNvPr id="294" name="Google Shape;294;p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2400">
                <a:solidFill>
                  <a:srgbClr val="000000"/>
                </a:solidFill>
              </a:rPr>
              <a:t>FLATTEN:</a:t>
            </a:r>
            <a:endParaRPr sz="2400">
              <a:solidFill>
                <a:srgbClr val="000000"/>
              </a:solidFill>
            </a:endParaRPr>
          </a:p>
          <a:p>
            <a:pPr marL="0" lvl="0" indent="0" algn="l" rtl="0">
              <a:lnSpc>
                <a:spcPct val="100000"/>
              </a:lnSpc>
              <a:spcBef>
                <a:spcPts val="0"/>
              </a:spcBef>
              <a:spcAft>
                <a:spcPts val="0"/>
              </a:spcAft>
              <a:buSzPts val="3600"/>
              <a:buNone/>
            </a:pPr>
            <a:endParaRPr sz="2400">
              <a:solidFill>
                <a:srgbClr val="000000"/>
              </a:solidFill>
            </a:endParaRPr>
          </a:p>
        </p:txBody>
      </p:sp>
      <p:sp>
        <p:nvSpPr>
          <p:cNvPr id="295" name="Google Shape;295;p47"/>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97" name="Google Shape;297;p47"/>
          <p:cNvPicPr preferRelativeResize="0"/>
          <p:nvPr/>
        </p:nvPicPr>
        <p:blipFill>
          <a:blip r:embed="rId4">
            <a:alphaModFix/>
          </a:blip>
          <a:stretch>
            <a:fillRect/>
          </a:stretch>
        </p:blipFill>
        <p:spPr>
          <a:xfrm>
            <a:off x="311700" y="1127025"/>
            <a:ext cx="8434474" cy="3416400"/>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1"/>
        <p:cNvGrpSpPr/>
        <p:nvPr/>
      </p:nvGrpSpPr>
      <p:grpSpPr>
        <a:xfrm>
          <a:off x="0" y="0"/>
          <a:ext cx="0" cy="0"/>
          <a:chOff x="0" y="0"/>
          <a:chExt cx="0" cy="0"/>
        </a:xfrm>
      </p:grpSpPr>
      <p:sp>
        <p:nvSpPr>
          <p:cNvPr id="302" name="Google Shape;302;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2400">
                <a:solidFill>
                  <a:srgbClr val="000000"/>
                </a:solidFill>
              </a:rPr>
              <a:t>DENSE LAYERS:</a:t>
            </a:r>
            <a:endParaRPr sz="2400">
              <a:solidFill>
                <a:srgbClr val="000000"/>
              </a:solidFill>
            </a:endParaRPr>
          </a:p>
        </p:txBody>
      </p:sp>
      <p:sp>
        <p:nvSpPr>
          <p:cNvPr id="303" name="Google Shape;303;p48"/>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4" name="Google Shape;304;p48"/>
          <p:cNvPicPr preferRelativeResize="0"/>
          <p:nvPr/>
        </p:nvPicPr>
        <p:blipFill>
          <a:blip r:embed="rId4">
            <a:alphaModFix/>
          </a:blip>
          <a:stretch>
            <a:fillRect/>
          </a:stretch>
        </p:blipFill>
        <p:spPr>
          <a:xfrm>
            <a:off x="986575" y="1102993"/>
            <a:ext cx="6817349" cy="3613775"/>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8"/>
        <p:cNvGrpSpPr/>
        <p:nvPr/>
      </p:nvGrpSpPr>
      <p:grpSpPr>
        <a:xfrm>
          <a:off x="0" y="0"/>
          <a:ext cx="0" cy="0"/>
          <a:chOff x="0" y="0"/>
          <a:chExt cx="0" cy="0"/>
        </a:xfrm>
      </p:grpSpPr>
      <p:sp>
        <p:nvSpPr>
          <p:cNvPr id="309" name="Google Shape;309;p49"/>
          <p:cNvSpPr txBox="1">
            <a:spLocks noGrp="1"/>
          </p:cNvSpPr>
          <p:nvPr>
            <p:ph type="title"/>
          </p:nvPr>
        </p:nvSpPr>
        <p:spPr>
          <a:xfrm>
            <a:off x="311700" y="199525"/>
            <a:ext cx="8520600" cy="49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2400">
                <a:solidFill>
                  <a:srgbClr val="000000"/>
                </a:solidFill>
              </a:rPr>
              <a:t>SGDM:</a:t>
            </a:r>
            <a:endParaRPr sz="2400">
              <a:solidFill>
                <a:srgbClr val="000000"/>
              </a:solidFill>
            </a:endParaRPr>
          </a:p>
        </p:txBody>
      </p:sp>
      <p:sp>
        <p:nvSpPr>
          <p:cNvPr id="310" name="Google Shape;310;p49"/>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1" name="Google Shape;311;p49"/>
          <p:cNvPicPr preferRelativeResize="0"/>
          <p:nvPr/>
        </p:nvPicPr>
        <p:blipFill>
          <a:blip r:embed="rId4">
            <a:alphaModFix/>
          </a:blip>
          <a:stretch>
            <a:fillRect/>
          </a:stretch>
        </p:blipFill>
        <p:spPr>
          <a:xfrm>
            <a:off x="256475" y="1319125"/>
            <a:ext cx="6551351" cy="3715692"/>
          </a:xfrm>
          <a:prstGeom prst="rect">
            <a:avLst/>
          </a:prstGeom>
          <a:noFill/>
          <a:ln>
            <a:noFill/>
          </a:ln>
        </p:spPr>
      </p:pic>
      <p:sp>
        <p:nvSpPr>
          <p:cNvPr id="312" name="Google Shape;312;p49"/>
          <p:cNvSpPr txBox="1">
            <a:spLocks noGrp="1"/>
          </p:cNvSpPr>
          <p:nvPr>
            <p:ph type="body" idx="1"/>
          </p:nvPr>
        </p:nvSpPr>
        <p:spPr>
          <a:xfrm>
            <a:off x="256475" y="698425"/>
            <a:ext cx="8575800" cy="444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NORMAL GRADIENT DESCENT:</a:t>
            </a:r>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6"/>
        <p:cNvGrpSpPr/>
        <p:nvPr/>
      </p:nvGrpSpPr>
      <p:grpSpPr>
        <a:xfrm>
          <a:off x="0" y="0"/>
          <a:ext cx="0" cy="0"/>
          <a:chOff x="0" y="0"/>
          <a:chExt cx="0" cy="0"/>
        </a:xfrm>
      </p:grpSpPr>
      <p:sp>
        <p:nvSpPr>
          <p:cNvPr id="317" name="Google Shape;317;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2400">
                <a:solidFill>
                  <a:srgbClr val="000000"/>
                </a:solidFill>
              </a:rPr>
              <a:t>EFFECT OF MOMENTUM:</a:t>
            </a:r>
            <a:endParaRPr sz="2400">
              <a:solidFill>
                <a:srgbClr val="000000"/>
              </a:solidFill>
            </a:endParaRPr>
          </a:p>
        </p:txBody>
      </p:sp>
      <p:sp>
        <p:nvSpPr>
          <p:cNvPr id="318" name="Google Shape;318;p50"/>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20" name="Google Shape;320;p50"/>
          <p:cNvPicPr preferRelativeResize="0"/>
          <p:nvPr/>
        </p:nvPicPr>
        <p:blipFill>
          <a:blip r:embed="rId4">
            <a:alphaModFix/>
          </a:blip>
          <a:stretch>
            <a:fillRect/>
          </a:stretch>
        </p:blipFill>
        <p:spPr>
          <a:xfrm>
            <a:off x="88675" y="1152475"/>
            <a:ext cx="4483324" cy="3724974"/>
          </a:xfrm>
          <a:prstGeom prst="rect">
            <a:avLst/>
          </a:prstGeom>
          <a:noFill/>
          <a:ln>
            <a:noFill/>
          </a:ln>
        </p:spPr>
      </p:pic>
      <p:pic>
        <p:nvPicPr>
          <p:cNvPr id="321" name="Google Shape;321;p50"/>
          <p:cNvPicPr preferRelativeResize="0"/>
          <p:nvPr/>
        </p:nvPicPr>
        <p:blipFill>
          <a:blip r:embed="rId5">
            <a:alphaModFix/>
          </a:blip>
          <a:stretch>
            <a:fillRect/>
          </a:stretch>
        </p:blipFill>
        <p:spPr>
          <a:xfrm>
            <a:off x="4572000" y="1152475"/>
            <a:ext cx="4572000" cy="3724974"/>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5"/>
        <p:cNvGrpSpPr/>
        <p:nvPr/>
      </p:nvGrpSpPr>
      <p:grpSpPr>
        <a:xfrm>
          <a:off x="0" y="0"/>
          <a:ext cx="0" cy="0"/>
          <a:chOff x="0" y="0"/>
          <a:chExt cx="0" cy="0"/>
        </a:xfrm>
      </p:grpSpPr>
      <p:sp>
        <p:nvSpPr>
          <p:cNvPr id="326" name="Google Shape;326;p51"/>
          <p:cNvSpPr txBox="1">
            <a:spLocks noGrp="1"/>
          </p:cNvSpPr>
          <p:nvPr>
            <p:ph type="title"/>
          </p:nvPr>
        </p:nvSpPr>
        <p:spPr>
          <a:xfrm>
            <a:off x="311700" y="168425"/>
            <a:ext cx="8520600" cy="6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2400">
                <a:solidFill>
                  <a:srgbClr val="000000"/>
                </a:solidFill>
              </a:rPr>
              <a:t>SOFTMAX:</a:t>
            </a:r>
            <a:endParaRPr sz="2400">
              <a:solidFill>
                <a:srgbClr val="000000"/>
              </a:solidFill>
            </a:endParaRPr>
          </a:p>
        </p:txBody>
      </p:sp>
      <p:sp>
        <p:nvSpPr>
          <p:cNvPr id="327" name="Google Shape;327;p51"/>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51"/>
          <p:cNvSpPr txBox="1">
            <a:spLocks noGrp="1"/>
          </p:cNvSpPr>
          <p:nvPr>
            <p:ph type="body" idx="1"/>
          </p:nvPr>
        </p:nvSpPr>
        <p:spPr>
          <a:xfrm>
            <a:off x="311700" y="968450"/>
            <a:ext cx="8520600" cy="38979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457200" lvl="0" indent="0" algn="l" rtl="0">
              <a:lnSpc>
                <a:spcPct val="100000"/>
              </a:lnSpc>
              <a:spcBef>
                <a:spcPts val="0"/>
              </a:spcBef>
              <a:spcAft>
                <a:spcPts val="0"/>
              </a:spcAft>
              <a:buNone/>
            </a:pPr>
            <a:endParaRPr/>
          </a:p>
          <a:p>
            <a:pPr marL="457200" lvl="0" indent="-342900" algn="l" rtl="0">
              <a:lnSpc>
                <a:spcPct val="100000"/>
              </a:lnSpc>
              <a:spcBef>
                <a:spcPts val="0"/>
              </a:spcBef>
              <a:spcAft>
                <a:spcPts val="0"/>
              </a:spcAft>
              <a:buSzPts val="1800"/>
              <a:buChar char="●"/>
            </a:pPr>
            <a:r>
              <a:rPr lang="en"/>
              <a:t>Gives probability of each class </a:t>
            </a:r>
            <a:endParaRPr/>
          </a:p>
          <a:p>
            <a:pPr marL="457200" lvl="0" indent="-342900" algn="l" rtl="0">
              <a:lnSpc>
                <a:spcPct val="100000"/>
              </a:lnSpc>
              <a:spcBef>
                <a:spcPts val="0"/>
              </a:spcBef>
              <a:spcAft>
                <a:spcPts val="0"/>
              </a:spcAft>
              <a:buSzPts val="1800"/>
              <a:buChar char="●"/>
            </a:pPr>
            <a:r>
              <a:rPr lang="en"/>
              <a:t>Class with maximum probability is considered as final output</a:t>
            </a:r>
            <a:endParaRPr/>
          </a:p>
          <a:p>
            <a:pPr marL="45720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solidFill>
                <a:srgbClr val="3F3F3F"/>
              </a:solidFill>
              <a:latin typeface="Century Gothic"/>
              <a:ea typeface="Century Gothic"/>
              <a:cs typeface="Century Gothic"/>
              <a:sym typeface="Century Gothic"/>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sp>
        <p:nvSpPr>
          <p:cNvPr id="329" name="Google Shape;329;p51"/>
          <p:cNvSpPr txBox="1">
            <a:spLocks noGrp="1"/>
          </p:cNvSpPr>
          <p:nvPr>
            <p:ph type="body" idx="4294967295"/>
          </p:nvPr>
        </p:nvSpPr>
        <p:spPr>
          <a:xfrm>
            <a:off x="426214" y="857609"/>
            <a:ext cx="4009500" cy="2900100"/>
          </a:xfrm>
          <a:prstGeom prst="rect">
            <a:avLst/>
          </a:prstGeom>
          <a:blipFill rotWithShape="1">
            <a:blip r:embed="rId4">
              <a:alphaModFix/>
            </a:blip>
            <a:stretch>
              <a:fillRect t="-1099" r="-1029" b="-949"/>
            </a:stretch>
          </a:blipFill>
          <a:ln>
            <a:noFill/>
          </a:ln>
        </p:spPr>
        <p:txBody>
          <a:bodyPr spcFirstLastPara="1" wrap="square" lIns="68575" tIns="34275" rIns="68575" bIns="34275" anchor="t" anchorCtr="0">
            <a:noAutofit/>
          </a:bodyPr>
          <a:lstStyle/>
          <a:p>
            <a:pPr marL="254000" lvl="0" indent="-260350" algn="l" rtl="0">
              <a:spcBef>
                <a:spcPts val="0"/>
              </a:spcBef>
              <a:spcAft>
                <a:spcPts val="0"/>
              </a:spcAft>
              <a:buSzPts val="1100"/>
              <a:buChar char="●"/>
            </a:pPr>
            <a:r>
              <a:rPr lang="en"/>
              <a:t> </a:t>
            </a:r>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
        <p:cNvGrpSpPr/>
        <p:nvPr/>
      </p:nvGrpSpPr>
      <p:grpSpPr>
        <a:xfrm>
          <a:off x="0" y="0"/>
          <a:ext cx="0" cy="0"/>
          <a:chOff x="0" y="0"/>
          <a:chExt cx="0" cy="0"/>
        </a:xfrm>
      </p:grpSpPr>
      <p:sp>
        <p:nvSpPr>
          <p:cNvPr id="334" name="Google Shape;334;p52"/>
          <p:cNvSpPr txBox="1">
            <a:spLocks noGrp="1"/>
          </p:cNvSpPr>
          <p:nvPr>
            <p:ph type="title"/>
          </p:nvPr>
        </p:nvSpPr>
        <p:spPr>
          <a:xfrm>
            <a:off x="311700" y="199525"/>
            <a:ext cx="8520600" cy="56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2400" dirty="0">
                <a:solidFill>
                  <a:srgbClr val="000000"/>
                </a:solidFill>
              </a:rPr>
              <a:t>CATEGORICAL CROSS ENTROPY:</a:t>
            </a:r>
            <a:endParaRPr sz="2400" dirty="0">
              <a:solidFill>
                <a:srgbClr val="000000"/>
              </a:solidFill>
            </a:endParaRPr>
          </a:p>
          <a:p>
            <a:pPr marL="0" lvl="0" indent="0" algn="l" rtl="0">
              <a:lnSpc>
                <a:spcPct val="100000"/>
              </a:lnSpc>
              <a:spcBef>
                <a:spcPts val="0"/>
              </a:spcBef>
              <a:spcAft>
                <a:spcPts val="0"/>
              </a:spcAft>
              <a:buSzPts val="3600"/>
              <a:buNone/>
            </a:pPr>
            <a:endParaRPr sz="2400" dirty="0">
              <a:solidFill>
                <a:srgbClr val="000000"/>
              </a:solidFill>
            </a:endParaRPr>
          </a:p>
        </p:txBody>
      </p:sp>
      <p:sp>
        <p:nvSpPr>
          <p:cNvPr id="335" name="Google Shape;335;p52"/>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52"/>
          <p:cNvSpPr txBox="1">
            <a:spLocks noGrp="1"/>
          </p:cNvSpPr>
          <p:nvPr>
            <p:ph type="body" idx="1"/>
          </p:nvPr>
        </p:nvSpPr>
        <p:spPr>
          <a:xfrm>
            <a:off x="311700" y="764212"/>
            <a:ext cx="8520600" cy="4145700"/>
          </a:xfrm>
          <a:prstGeom prst="rect">
            <a:avLst/>
          </a:prstGeom>
        </p:spPr>
        <p:txBody>
          <a:bodyPr spcFirstLastPara="1" wrap="square" lIns="91425" tIns="91425" rIns="91425" bIns="91425" anchor="t" anchorCtr="0">
            <a:noAutofit/>
          </a:bodyPr>
          <a:lstStyle/>
          <a:p>
            <a:pPr marL="342900" lvl="0" indent="-342900" algn="l" rtl="0">
              <a:lnSpc>
                <a:spcPct val="150000"/>
              </a:lnSpc>
              <a:spcBef>
                <a:spcPts val="0"/>
              </a:spcBef>
              <a:spcAft>
                <a:spcPts val="0"/>
              </a:spcAft>
              <a:buClr>
                <a:srgbClr val="3F3F3F"/>
              </a:buClr>
              <a:buSzPts val="1440"/>
              <a:buFont typeface="Noto Sans Symbols"/>
              <a:buChar char="●"/>
            </a:pPr>
            <a:r>
              <a:rPr lang="en" dirty="0">
                <a:solidFill>
                  <a:srgbClr val="3F3F3F"/>
                </a:solidFill>
              </a:rPr>
              <a:t>Cross-entropy loss, or log loss, measures the performance of a classification model whose output is probability value between 0 and 1. Cross-entropy loss increases as the predicted probability diverges from the actual label.</a:t>
            </a:r>
            <a:endParaRPr dirty="0">
              <a:solidFill>
                <a:srgbClr val="3F3F3F"/>
              </a:solidFill>
            </a:endParaRPr>
          </a:p>
          <a:p>
            <a:pPr marL="342900" lvl="0" indent="-342900" algn="l" rtl="0">
              <a:lnSpc>
                <a:spcPct val="150000"/>
              </a:lnSpc>
              <a:spcBef>
                <a:spcPts val="0"/>
              </a:spcBef>
              <a:spcAft>
                <a:spcPts val="0"/>
              </a:spcAft>
              <a:buClr>
                <a:srgbClr val="3F3F3F"/>
              </a:buClr>
              <a:buSzPts val="1440"/>
              <a:buFont typeface="Noto Sans Symbols"/>
              <a:buChar char="●"/>
            </a:pPr>
            <a:r>
              <a:rPr lang="en" dirty="0">
                <a:solidFill>
                  <a:srgbClr val="3F3F3F"/>
                </a:solidFill>
              </a:rPr>
              <a:t>In binary classification where the number of classification M equals to 2, cross- entropy can be calculated as :</a:t>
            </a:r>
            <a:endParaRPr dirty="0">
              <a:solidFill>
                <a:srgbClr val="3F3F3F"/>
              </a:solidFill>
            </a:endParaRPr>
          </a:p>
          <a:p>
            <a:pPr marL="0" lvl="0" indent="0" algn="l" rtl="0">
              <a:lnSpc>
                <a:spcPct val="100000"/>
              </a:lnSpc>
              <a:spcBef>
                <a:spcPts val="1000"/>
              </a:spcBef>
              <a:spcAft>
                <a:spcPts val="0"/>
              </a:spcAft>
              <a:buNone/>
            </a:pPr>
            <a:endParaRPr dirty="0">
              <a:solidFill>
                <a:srgbClr val="3F3F3F"/>
              </a:solidFill>
            </a:endParaRPr>
          </a:p>
          <a:p>
            <a:pPr marL="457200" lvl="0" indent="-342900" algn="l" rtl="0">
              <a:lnSpc>
                <a:spcPct val="100000"/>
              </a:lnSpc>
              <a:spcBef>
                <a:spcPts val="1000"/>
              </a:spcBef>
              <a:spcAft>
                <a:spcPts val="0"/>
              </a:spcAft>
              <a:buClr>
                <a:srgbClr val="3F3F3F"/>
              </a:buClr>
              <a:buSzPts val="1800"/>
              <a:buChar char="●"/>
            </a:pPr>
            <a:r>
              <a:rPr lang="en" dirty="0">
                <a:solidFill>
                  <a:srgbClr val="3F3F3F"/>
                </a:solidFill>
              </a:rPr>
              <a:t>For M&gt;2, it is denoted by :</a:t>
            </a:r>
            <a:r>
              <a:rPr lang="en" sz="1400" dirty="0">
                <a:solidFill>
                  <a:srgbClr val="3F3F3F"/>
                </a:solidFill>
              </a:rPr>
              <a:t> </a:t>
            </a:r>
          </a:p>
          <a:p>
            <a:pPr marL="114300" lvl="0" indent="0" algn="l" rtl="0">
              <a:lnSpc>
                <a:spcPct val="100000"/>
              </a:lnSpc>
              <a:spcBef>
                <a:spcPts val="1000"/>
              </a:spcBef>
              <a:spcAft>
                <a:spcPts val="0"/>
              </a:spcAft>
              <a:buClr>
                <a:srgbClr val="3F3F3F"/>
              </a:buClr>
              <a:buSzPts val="1800"/>
              <a:buNone/>
            </a:pPr>
            <a:r>
              <a:rPr lang="en" sz="1400" dirty="0">
                <a:solidFill>
                  <a:srgbClr val="3F3F3F"/>
                </a:solidFill>
                <a:latin typeface="Times New Roman" panose="02020603050405020304" pitchFamily="18" charset="0"/>
                <a:ea typeface="Bookman Old Style"/>
                <a:cs typeface="Times New Roman" panose="02020603050405020304" pitchFamily="18" charset="0"/>
                <a:sym typeface="Bookman Old Style"/>
              </a:rPr>
              <a:t> </a:t>
            </a:r>
            <a:endParaRPr lang="en" sz="1400" dirty="0" smtClean="0">
              <a:solidFill>
                <a:srgbClr val="3F3F3F"/>
              </a:solidFill>
              <a:latin typeface="Times New Roman" panose="02020603050405020304" pitchFamily="18" charset="0"/>
              <a:ea typeface="Bookman Old Style"/>
              <a:cs typeface="Times New Roman" panose="02020603050405020304" pitchFamily="18" charset="0"/>
              <a:sym typeface="Bookman Old Style"/>
            </a:endParaRPr>
          </a:p>
          <a:p>
            <a:pPr marL="114300" lvl="0" indent="0" algn="l" rtl="0">
              <a:lnSpc>
                <a:spcPct val="100000"/>
              </a:lnSpc>
              <a:spcBef>
                <a:spcPts val="1000"/>
              </a:spcBef>
              <a:spcAft>
                <a:spcPts val="0"/>
              </a:spcAft>
              <a:buClr>
                <a:srgbClr val="3F3F3F"/>
              </a:buClr>
              <a:buSzPts val="1800"/>
              <a:buNone/>
            </a:pPr>
            <a:endParaRPr lang="en" sz="1400" dirty="0">
              <a:solidFill>
                <a:srgbClr val="3F3F3F"/>
              </a:solidFill>
              <a:latin typeface="Times New Roman" panose="02020603050405020304" pitchFamily="18" charset="0"/>
              <a:ea typeface="Bookman Old Style"/>
              <a:cs typeface="Times New Roman" panose="02020603050405020304" pitchFamily="18" charset="0"/>
              <a:sym typeface="Bookman Old Style"/>
            </a:endParaRPr>
          </a:p>
          <a:p>
            <a:pPr marL="114300" lvl="0" indent="0" algn="l" rtl="0">
              <a:lnSpc>
                <a:spcPct val="100000"/>
              </a:lnSpc>
              <a:spcBef>
                <a:spcPts val="1000"/>
              </a:spcBef>
              <a:spcAft>
                <a:spcPts val="0"/>
              </a:spcAft>
              <a:buClr>
                <a:srgbClr val="3F3F3F"/>
              </a:buClr>
              <a:buSzPts val="1800"/>
              <a:buNone/>
            </a:pPr>
            <a:r>
              <a:rPr lang="en" sz="1400" dirty="0" smtClean="0">
                <a:solidFill>
                  <a:srgbClr val="3F3F3F"/>
                </a:solidFill>
                <a:latin typeface="Times New Roman" panose="02020603050405020304" pitchFamily="18" charset="0"/>
                <a:ea typeface="Bookman Old Style"/>
                <a:cs typeface="Times New Roman" panose="02020603050405020304" pitchFamily="18" charset="0"/>
                <a:sym typeface="Bookman Old Style"/>
              </a:rPr>
              <a:t>                                               </a:t>
            </a:r>
            <a:r>
              <a:rPr lang="en" sz="1800" dirty="0" smtClean="0">
                <a:solidFill>
                  <a:srgbClr val="3F3F3F"/>
                </a:solidFill>
                <a:latin typeface="Times New Roman" panose="02020603050405020304" pitchFamily="18" charset="0"/>
                <a:ea typeface="Bookman Old Style"/>
                <a:cs typeface="Times New Roman" panose="02020603050405020304" pitchFamily="18" charset="0"/>
                <a:sym typeface="Bookman Old Style"/>
              </a:rPr>
              <a:t>  Here, c =class_id </a:t>
            </a:r>
            <a:r>
              <a:rPr lang="en" sz="1800" dirty="0">
                <a:solidFill>
                  <a:srgbClr val="3F3F3F"/>
                </a:solidFill>
                <a:latin typeface="Times New Roman" panose="02020603050405020304" pitchFamily="18" charset="0"/>
                <a:ea typeface="Bookman Old Style"/>
                <a:cs typeface="Times New Roman" panose="02020603050405020304" pitchFamily="18" charset="0"/>
                <a:sym typeface="Bookman Old Style"/>
              </a:rPr>
              <a:t>and o=observation_id, p=probability</a:t>
            </a:r>
            <a:endParaRPr sz="1100" dirty="0">
              <a:solidFill>
                <a:srgbClr val="3F3F3F"/>
              </a:solidFill>
              <a:latin typeface="Times New Roman" panose="02020603050405020304" pitchFamily="18" charset="0"/>
              <a:ea typeface="Century Gothic"/>
              <a:cs typeface="Times New Roman" panose="02020603050405020304" pitchFamily="18" charset="0"/>
              <a:sym typeface="Century Gothic"/>
            </a:endParaRPr>
          </a:p>
          <a:p>
            <a:pPr marL="0" lvl="0" indent="0" algn="l" rtl="0">
              <a:lnSpc>
                <a:spcPct val="150000"/>
              </a:lnSpc>
              <a:spcBef>
                <a:spcPts val="1000"/>
              </a:spcBef>
              <a:spcAft>
                <a:spcPts val="0"/>
              </a:spcAft>
              <a:buNone/>
            </a:pPr>
            <a:endParaRPr dirty="0">
              <a:solidFill>
                <a:srgbClr val="3F3F3F"/>
              </a:solidFill>
            </a:endParaRPr>
          </a:p>
          <a:p>
            <a:pPr marL="742950" lvl="0" indent="0" algn="l" rtl="0">
              <a:lnSpc>
                <a:spcPct val="150000"/>
              </a:lnSpc>
              <a:spcBef>
                <a:spcPts val="1000"/>
              </a:spcBef>
              <a:spcAft>
                <a:spcPts val="0"/>
              </a:spcAft>
              <a:buNone/>
            </a:pPr>
            <a:r>
              <a:rPr lang="en" sz="1800" dirty="0">
                <a:solidFill>
                  <a:srgbClr val="3F3F3F"/>
                </a:solidFill>
              </a:rPr>
              <a:t> </a:t>
            </a:r>
            <a:endParaRPr sz="1800" dirty="0">
              <a:solidFill>
                <a:srgbClr val="3F3F3F"/>
              </a:solidFill>
            </a:endParaRPr>
          </a:p>
          <a:p>
            <a:pPr marL="457200" lvl="1" indent="0" algn="l" rtl="0">
              <a:lnSpc>
                <a:spcPct val="150000"/>
              </a:lnSpc>
              <a:spcBef>
                <a:spcPts val="1000"/>
              </a:spcBef>
              <a:spcAft>
                <a:spcPts val="0"/>
              </a:spcAft>
              <a:buClr>
                <a:schemeClr val="dk1"/>
              </a:buClr>
              <a:buSzPts val="1840"/>
              <a:buFont typeface="Arial"/>
              <a:buNone/>
            </a:pPr>
            <a:r>
              <a:rPr lang="en" sz="1800" dirty="0">
                <a:solidFill>
                  <a:srgbClr val="3F3F3F"/>
                </a:solidFill>
              </a:rPr>
              <a:t>Here c=class_id and o=observation_id, p=probability</a:t>
            </a:r>
            <a:endParaRPr sz="1800" dirty="0">
              <a:solidFill>
                <a:srgbClr val="3F3F3F"/>
              </a:solidFill>
            </a:endParaRPr>
          </a:p>
          <a:p>
            <a:pPr marL="457200" lvl="0" indent="0" algn="l" rtl="0">
              <a:spcBef>
                <a:spcPts val="0"/>
              </a:spcBef>
              <a:spcAft>
                <a:spcPts val="1600"/>
              </a:spcAft>
              <a:buNone/>
            </a:pPr>
            <a:endParaRPr dirty="0"/>
          </a:p>
        </p:txBody>
      </p:sp>
      <p:pic>
        <p:nvPicPr>
          <p:cNvPr id="337" name="Google Shape;337;p52" descr=" -(y*log(p)+(1-y)*log(1-p))&#10;" title="MathEquation,#000000"/>
          <p:cNvPicPr preferRelativeResize="0"/>
          <p:nvPr/>
        </p:nvPicPr>
        <p:blipFill>
          <a:blip r:embed="rId4">
            <a:alphaModFix/>
          </a:blip>
          <a:stretch>
            <a:fillRect/>
          </a:stretch>
        </p:blipFill>
        <p:spPr>
          <a:xfrm>
            <a:off x="1808275" y="2983600"/>
            <a:ext cx="4550800" cy="364064"/>
          </a:xfrm>
          <a:prstGeom prst="rect">
            <a:avLst/>
          </a:prstGeom>
          <a:noFill/>
          <a:ln>
            <a:noFill/>
          </a:ln>
        </p:spPr>
      </p:pic>
      <p:pic>
        <p:nvPicPr>
          <p:cNvPr id="338" name="Google Shape;338;p52" descr="-sum_(c=1)^M    y_(o,c)*log(p_(o,c))" title="MathEquation,#000000"/>
          <p:cNvPicPr preferRelativeResize="0"/>
          <p:nvPr/>
        </p:nvPicPr>
        <p:blipFill rotWithShape="1">
          <a:blip r:embed="rId5">
            <a:alphaModFix/>
          </a:blip>
          <a:srcRect t="15650" b="-15649"/>
          <a:stretch/>
        </p:blipFill>
        <p:spPr>
          <a:xfrm>
            <a:off x="2670720" y="3792682"/>
            <a:ext cx="3144350" cy="768927"/>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8"/>
        <p:cNvGrpSpPr/>
        <p:nvPr/>
      </p:nvGrpSpPr>
      <p:grpSpPr>
        <a:xfrm>
          <a:off x="0" y="0"/>
          <a:ext cx="0" cy="0"/>
          <a:chOff x="0" y="0"/>
          <a:chExt cx="0" cy="0"/>
        </a:xfrm>
      </p:grpSpPr>
      <p:sp>
        <p:nvSpPr>
          <p:cNvPr id="349" name="Google Shape;349;p54"/>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0" name="Google Shape;350;p54"/>
          <p:cNvPicPr preferRelativeResize="0"/>
          <p:nvPr/>
        </p:nvPicPr>
        <p:blipFill>
          <a:blip r:embed="rId4">
            <a:alphaModFix/>
          </a:blip>
          <a:stretch>
            <a:fillRect/>
          </a:stretch>
        </p:blipFill>
        <p:spPr>
          <a:xfrm>
            <a:off x="0" y="0"/>
            <a:ext cx="9144000" cy="509915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t>OBJECTIVES</a:t>
            </a:r>
            <a:endParaRPr b="1" dirty="0"/>
          </a:p>
        </p:txBody>
      </p:sp>
      <p:sp>
        <p:nvSpPr>
          <p:cNvPr id="79" name="Google Shape;79;p17"/>
          <p:cNvSpPr txBox="1">
            <a:spLocks noGrp="1"/>
          </p:cNvSpPr>
          <p:nvPr>
            <p:ph type="body" idx="1"/>
          </p:nvPr>
        </p:nvSpPr>
        <p:spPr>
          <a:xfrm>
            <a:off x="311700" y="1267725"/>
            <a:ext cx="8520600" cy="34164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chemeClr val="dk1"/>
              </a:buClr>
              <a:buSzPts val="2400"/>
              <a:buChar char="●"/>
            </a:pPr>
            <a:r>
              <a:rPr lang="en" sz="2400" dirty="0">
                <a:solidFill>
                  <a:schemeClr val="dk1"/>
                </a:solidFill>
              </a:rPr>
              <a:t>To collect the real time data from the </a:t>
            </a:r>
            <a:r>
              <a:rPr lang="en" sz="2400" dirty="0" smtClean="0">
                <a:solidFill>
                  <a:schemeClr val="dk1"/>
                </a:solidFill>
              </a:rPr>
              <a:t>pqubes.</a:t>
            </a:r>
            <a:endParaRPr dirty="0"/>
          </a:p>
          <a:p>
            <a:pPr marL="457200" lvl="0" indent="-381000" algn="l" rtl="0">
              <a:lnSpc>
                <a:spcPct val="115000"/>
              </a:lnSpc>
              <a:spcBef>
                <a:spcPts val="0"/>
              </a:spcBef>
              <a:spcAft>
                <a:spcPts val="0"/>
              </a:spcAft>
              <a:buClr>
                <a:schemeClr val="dk1"/>
              </a:buClr>
              <a:buSzPts val="2400"/>
              <a:buChar char="●"/>
            </a:pPr>
            <a:r>
              <a:rPr lang="en" sz="2400" dirty="0">
                <a:solidFill>
                  <a:schemeClr val="dk1"/>
                </a:solidFill>
              </a:rPr>
              <a:t>To generate data for events that are combination of two power quality </a:t>
            </a:r>
            <a:r>
              <a:rPr lang="en" sz="2400" dirty="0" smtClean="0">
                <a:solidFill>
                  <a:schemeClr val="dk1"/>
                </a:solidFill>
              </a:rPr>
              <a:t>disturbances.</a:t>
            </a:r>
            <a:endParaRPr sz="2400" dirty="0">
              <a:solidFill>
                <a:schemeClr val="dk1"/>
              </a:solidFill>
            </a:endParaRPr>
          </a:p>
          <a:p>
            <a:pPr marL="457200" lvl="0" indent="-381000" algn="l" rtl="0">
              <a:lnSpc>
                <a:spcPct val="115000"/>
              </a:lnSpc>
              <a:spcBef>
                <a:spcPts val="0"/>
              </a:spcBef>
              <a:spcAft>
                <a:spcPts val="0"/>
              </a:spcAft>
              <a:buClr>
                <a:schemeClr val="dk1"/>
              </a:buClr>
              <a:buSzPts val="2400"/>
              <a:buChar char="●"/>
            </a:pPr>
            <a:r>
              <a:rPr lang="en" sz="2400" dirty="0">
                <a:solidFill>
                  <a:schemeClr val="dk1"/>
                </a:solidFill>
              </a:rPr>
              <a:t>To extract different features from the </a:t>
            </a:r>
            <a:r>
              <a:rPr lang="en" sz="2400" dirty="0" smtClean="0">
                <a:solidFill>
                  <a:schemeClr val="dk1"/>
                </a:solidFill>
              </a:rPr>
              <a:t>data.</a:t>
            </a:r>
            <a:endParaRPr sz="2400" dirty="0">
              <a:solidFill>
                <a:schemeClr val="dk1"/>
              </a:solidFill>
            </a:endParaRPr>
          </a:p>
          <a:p>
            <a:pPr marL="457200" lvl="0" indent="-381000" algn="l" rtl="0">
              <a:lnSpc>
                <a:spcPct val="115000"/>
              </a:lnSpc>
              <a:spcBef>
                <a:spcPts val="0"/>
              </a:spcBef>
              <a:spcAft>
                <a:spcPts val="0"/>
              </a:spcAft>
              <a:buClr>
                <a:schemeClr val="dk1"/>
              </a:buClr>
              <a:buSzPts val="2400"/>
              <a:buChar char="●"/>
            </a:pPr>
            <a:r>
              <a:rPr lang="en" sz="2400" dirty="0">
                <a:solidFill>
                  <a:schemeClr val="dk1"/>
                </a:solidFill>
              </a:rPr>
              <a:t>To make the dataset for each </a:t>
            </a:r>
            <a:r>
              <a:rPr lang="en" sz="2400" dirty="0" smtClean="0">
                <a:solidFill>
                  <a:schemeClr val="dk1"/>
                </a:solidFill>
              </a:rPr>
              <a:t>event. </a:t>
            </a:r>
            <a:endParaRPr sz="2400" dirty="0">
              <a:solidFill>
                <a:schemeClr val="dk1"/>
              </a:solidFill>
            </a:endParaRPr>
          </a:p>
          <a:p>
            <a:pPr marL="457200" lvl="0" indent="-381000" algn="l" rtl="0">
              <a:lnSpc>
                <a:spcPct val="115000"/>
              </a:lnSpc>
              <a:spcBef>
                <a:spcPts val="0"/>
              </a:spcBef>
              <a:spcAft>
                <a:spcPts val="0"/>
              </a:spcAft>
              <a:buClr>
                <a:schemeClr val="dk1"/>
              </a:buClr>
              <a:buSzPts val="2400"/>
              <a:buChar char="●"/>
            </a:pPr>
            <a:r>
              <a:rPr lang="en" sz="2400" dirty="0">
                <a:solidFill>
                  <a:schemeClr val="dk1"/>
                </a:solidFill>
              </a:rPr>
              <a:t>To classify them using </a:t>
            </a:r>
            <a:r>
              <a:rPr lang="en" sz="2400" dirty="0" smtClean="0">
                <a:solidFill>
                  <a:schemeClr val="dk1"/>
                </a:solidFill>
              </a:rPr>
              <a:t>CNN.</a:t>
            </a:r>
            <a:endParaRPr sz="2400"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0"/>
        <p:cNvGrpSpPr/>
        <p:nvPr/>
      </p:nvGrpSpPr>
      <p:grpSpPr>
        <a:xfrm>
          <a:off x="0" y="0"/>
          <a:ext cx="0" cy="0"/>
          <a:chOff x="0" y="0"/>
          <a:chExt cx="0" cy="0"/>
        </a:xfrm>
      </p:grpSpPr>
      <p:sp>
        <p:nvSpPr>
          <p:cNvPr id="392" name="Google Shape;392;p60"/>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a:buSzPts val="1400"/>
            </a:pPr>
            <a:endParaRPr/>
          </a:p>
        </p:txBody>
      </p:sp>
      <p:graphicFrame>
        <p:nvGraphicFramePr>
          <p:cNvPr id="2" name="Table 1"/>
          <p:cNvGraphicFramePr>
            <a:graphicFrameLocks noGrp="1"/>
          </p:cNvGraphicFramePr>
          <p:nvPr>
            <p:extLst>
              <p:ext uri="{D42A27DB-BD31-4B8C-83A1-F6EECF244321}">
                <p14:modId xmlns:p14="http://schemas.microsoft.com/office/powerpoint/2010/main" val="1444895089"/>
              </p:ext>
            </p:extLst>
          </p:nvPr>
        </p:nvGraphicFramePr>
        <p:xfrm>
          <a:off x="103908" y="124691"/>
          <a:ext cx="8946573" cy="4842164"/>
        </p:xfrm>
        <a:graphic>
          <a:graphicData uri="http://schemas.openxmlformats.org/drawingml/2006/table">
            <a:tbl>
              <a:tblPr firstRow="1" bandRow="1">
                <a:tableStyleId>{2D5ABB26-0587-4C30-8999-92F81FD0307C}</a:tableStyleId>
              </a:tblPr>
              <a:tblGrid>
                <a:gridCol w="2982191"/>
                <a:gridCol w="2982191"/>
                <a:gridCol w="2982191"/>
              </a:tblGrid>
              <a:tr h="2439251">
                <a:tc>
                  <a:txBody>
                    <a:bodyPr/>
                    <a:lstStyle/>
                    <a:p>
                      <a:endParaRPr lang="en-IN" dirty="0"/>
                    </a:p>
                  </a:txBody>
                  <a:tcPr/>
                </a:tc>
                <a:tc>
                  <a:txBody>
                    <a:bodyPr/>
                    <a:lstStyle/>
                    <a:p>
                      <a:endParaRPr lang="en-IN" dirty="0"/>
                    </a:p>
                  </a:txBody>
                  <a:tcPr/>
                </a:tc>
                <a:tc>
                  <a:txBody>
                    <a:bodyPr/>
                    <a:lstStyle/>
                    <a:p>
                      <a:endParaRPr lang="en-IN" dirty="0"/>
                    </a:p>
                  </a:txBody>
                  <a:tcPr/>
                </a:tc>
              </a:tr>
              <a:tr h="2402913">
                <a:tc>
                  <a:txBody>
                    <a:bodyPr/>
                    <a:lstStyle/>
                    <a:p>
                      <a:endParaRPr lang="en-IN" dirty="0"/>
                    </a:p>
                  </a:txBody>
                  <a:tcPr/>
                </a:tc>
                <a:tc>
                  <a:txBody>
                    <a:bodyPr/>
                    <a:lstStyle/>
                    <a:p>
                      <a:endParaRPr lang="en-IN" dirty="0"/>
                    </a:p>
                  </a:txBody>
                  <a:tcPr/>
                </a:tc>
                <a:tc>
                  <a:txBody>
                    <a:bodyPr/>
                    <a:lstStyle/>
                    <a:p>
                      <a:endParaRPr lang="en-IN" dirty="0"/>
                    </a:p>
                  </a:txBody>
                  <a:tcPr/>
                </a:tc>
              </a:tr>
            </a:tbl>
          </a:graphicData>
        </a:graphic>
      </p:graphicFrame>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116" y="72735"/>
            <a:ext cx="2808320" cy="466551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6497" y="72734"/>
            <a:ext cx="2672885" cy="466552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89127" y="98284"/>
            <a:ext cx="2931404" cy="4639970"/>
          </a:xfrm>
          <a:prstGeom prst="rect">
            <a:avLst/>
          </a:prstGeom>
        </p:spPr>
      </p:pic>
    </p:spTree>
    <p:extLst>
      <p:ext uri="{BB962C8B-B14F-4D97-AF65-F5344CB8AC3E}">
        <p14:creationId xmlns:p14="http://schemas.microsoft.com/office/powerpoint/2010/main" val="6620907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0"/>
        <p:cNvGrpSpPr/>
        <p:nvPr/>
      </p:nvGrpSpPr>
      <p:grpSpPr>
        <a:xfrm>
          <a:off x="0" y="0"/>
          <a:ext cx="0" cy="0"/>
          <a:chOff x="0" y="0"/>
          <a:chExt cx="0" cy="0"/>
        </a:xfrm>
      </p:grpSpPr>
      <p:sp>
        <p:nvSpPr>
          <p:cNvPr id="392" name="Google Shape;392;p60"/>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2" name="Table 1"/>
          <p:cNvGraphicFramePr>
            <a:graphicFrameLocks noGrp="1"/>
          </p:cNvGraphicFramePr>
          <p:nvPr>
            <p:extLst>
              <p:ext uri="{D42A27DB-BD31-4B8C-83A1-F6EECF244321}">
                <p14:modId xmlns:p14="http://schemas.microsoft.com/office/powerpoint/2010/main" val="3513812147"/>
              </p:ext>
            </p:extLst>
          </p:nvPr>
        </p:nvGraphicFramePr>
        <p:xfrm>
          <a:off x="79663" y="115393"/>
          <a:ext cx="8970819" cy="5028106"/>
        </p:xfrm>
        <a:graphic>
          <a:graphicData uri="http://schemas.openxmlformats.org/drawingml/2006/table">
            <a:tbl>
              <a:tblPr firstRow="1" bandRow="1">
                <a:tableStyleId>{FC61FB1F-9818-4FD7-AC11-83CE6EDB03F8}</a:tableStyleId>
              </a:tblPr>
              <a:tblGrid>
                <a:gridCol w="2997173"/>
                <a:gridCol w="2983373"/>
                <a:gridCol w="2990273"/>
              </a:tblGrid>
              <a:tr h="2514053">
                <a:tc>
                  <a:txBody>
                    <a:bodyPr/>
                    <a:lstStyle/>
                    <a:p>
                      <a:endParaRPr lang="en-IN"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IN"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IN"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r h="2514053">
                <a:tc>
                  <a:txBody>
                    <a:bodyPr/>
                    <a:lstStyle/>
                    <a:p>
                      <a:endParaRPr lang="en-IN"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IN"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IN"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r>
            </a:tbl>
          </a:graphicData>
        </a:graphic>
      </p:graphicFrame>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6" y="110309"/>
            <a:ext cx="2780455" cy="218608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6154" y="110308"/>
            <a:ext cx="2829959" cy="215201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3178" y="102211"/>
            <a:ext cx="2694071" cy="2160110"/>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294" y="2550729"/>
            <a:ext cx="2876198" cy="2157149"/>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7946" y="2550729"/>
            <a:ext cx="2766373" cy="2157149"/>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18977" y="2561600"/>
            <a:ext cx="2778272" cy="2146278"/>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3"/>
        <p:cNvGrpSpPr/>
        <p:nvPr/>
      </p:nvGrpSpPr>
      <p:grpSpPr>
        <a:xfrm>
          <a:off x="0" y="0"/>
          <a:ext cx="0" cy="0"/>
          <a:chOff x="0" y="0"/>
          <a:chExt cx="0" cy="0"/>
        </a:xfrm>
      </p:grpSpPr>
      <p:sp>
        <p:nvSpPr>
          <p:cNvPr id="385" name="Google Shape;385;p59"/>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2" name="Table 1"/>
          <p:cNvGraphicFramePr>
            <a:graphicFrameLocks noGrp="1"/>
          </p:cNvGraphicFramePr>
          <p:nvPr>
            <p:extLst>
              <p:ext uri="{D42A27DB-BD31-4B8C-83A1-F6EECF244321}">
                <p14:modId xmlns:p14="http://schemas.microsoft.com/office/powerpoint/2010/main" val="730905037"/>
              </p:ext>
            </p:extLst>
          </p:nvPr>
        </p:nvGraphicFramePr>
        <p:xfrm>
          <a:off x="83128" y="207819"/>
          <a:ext cx="8967354" cy="4800600"/>
        </p:xfrm>
        <a:graphic>
          <a:graphicData uri="http://schemas.openxmlformats.org/drawingml/2006/table">
            <a:tbl>
              <a:tblPr firstRow="1" bandRow="1">
                <a:tableStyleId>{FC61FB1F-9818-4FD7-AC11-83CE6EDB03F8}</a:tableStyleId>
              </a:tblPr>
              <a:tblGrid>
                <a:gridCol w="2989118"/>
                <a:gridCol w="2989118"/>
                <a:gridCol w="2989118"/>
              </a:tblGrid>
              <a:tr h="4800600">
                <a:tc>
                  <a:txBody>
                    <a:bodyPr/>
                    <a:lstStyle/>
                    <a:p>
                      <a:endParaRPr lang="en-IN"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IN" dirty="0"/>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IN" dirty="0"/>
                    </a:p>
                  </a:txBody>
                  <a:tcPr>
                    <a:lnL w="9525" cap="flat" cmpd="sng">
                      <a:noFill/>
                      <a:prstDash val="solid"/>
                      <a:round/>
                      <a:headEnd type="none" w="sm" len="sm"/>
                      <a:tailEnd type="none" w="sm" len="sm"/>
                    </a:lnL>
                  </a:tcPr>
                </a:tc>
              </a:tr>
            </a:tbl>
          </a:graphicData>
        </a:graphic>
      </p:graphicFrame>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96" y="876989"/>
            <a:ext cx="2918884" cy="2583184"/>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9516" y="876989"/>
            <a:ext cx="2935783" cy="254817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9694" y="876989"/>
            <a:ext cx="2954306" cy="258411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4"/>
        <p:cNvGrpSpPr/>
        <p:nvPr/>
      </p:nvGrpSpPr>
      <p:grpSpPr>
        <a:xfrm>
          <a:off x="0" y="0"/>
          <a:ext cx="0" cy="0"/>
          <a:chOff x="0" y="0"/>
          <a:chExt cx="0" cy="0"/>
        </a:xfrm>
      </p:grpSpPr>
      <p:sp>
        <p:nvSpPr>
          <p:cNvPr id="355" name="Google Shape;355;p55"/>
          <p:cNvSpPr txBox="1">
            <a:spLocks noGrp="1"/>
          </p:cNvSpPr>
          <p:nvPr>
            <p:ph type="title"/>
          </p:nvPr>
        </p:nvSpPr>
        <p:spPr>
          <a:xfrm>
            <a:off x="311700" y="2791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2400" b="1">
                <a:solidFill>
                  <a:srgbClr val="000000"/>
                </a:solidFill>
              </a:rPr>
              <a:t>MODEL SUMMARY:</a:t>
            </a:r>
            <a:endParaRPr sz="2400" b="1">
              <a:solidFill>
                <a:srgbClr val="000000"/>
              </a:solidFill>
            </a:endParaRPr>
          </a:p>
        </p:txBody>
      </p:sp>
      <p:sp>
        <p:nvSpPr>
          <p:cNvPr id="356" name="Google Shape;356;p55"/>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7" name="Google Shape;357;p55"/>
          <p:cNvPicPr preferRelativeResize="0"/>
          <p:nvPr/>
        </p:nvPicPr>
        <p:blipFill>
          <a:blip r:embed="rId4">
            <a:alphaModFix/>
          </a:blip>
          <a:stretch>
            <a:fillRect/>
          </a:stretch>
        </p:blipFill>
        <p:spPr>
          <a:xfrm>
            <a:off x="265475" y="851800"/>
            <a:ext cx="6917599" cy="4247450"/>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1"/>
        <p:cNvGrpSpPr/>
        <p:nvPr/>
      </p:nvGrpSpPr>
      <p:grpSpPr>
        <a:xfrm>
          <a:off x="0" y="0"/>
          <a:ext cx="0" cy="0"/>
          <a:chOff x="0" y="0"/>
          <a:chExt cx="0" cy="0"/>
        </a:xfrm>
      </p:grpSpPr>
      <p:sp>
        <p:nvSpPr>
          <p:cNvPr id="362" name="Google Shape;362;p56"/>
          <p:cNvSpPr txBox="1">
            <a:spLocks noGrp="1"/>
          </p:cNvSpPr>
          <p:nvPr>
            <p:ph type="title"/>
          </p:nvPr>
        </p:nvSpPr>
        <p:spPr>
          <a:xfrm>
            <a:off x="223200" y="1795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2400" b="1">
                <a:solidFill>
                  <a:srgbClr val="000000"/>
                </a:solidFill>
              </a:rPr>
              <a:t>TRAINING RESULTS:</a:t>
            </a:r>
            <a:endParaRPr sz="2400" b="1">
              <a:solidFill>
                <a:srgbClr val="000000"/>
              </a:solidFill>
            </a:endParaRPr>
          </a:p>
          <a:p>
            <a:pPr marL="0" lvl="0" indent="0" algn="l" rtl="0">
              <a:lnSpc>
                <a:spcPct val="100000"/>
              </a:lnSpc>
              <a:spcBef>
                <a:spcPts val="0"/>
              </a:spcBef>
              <a:spcAft>
                <a:spcPts val="0"/>
              </a:spcAft>
              <a:buSzPts val="3600"/>
              <a:buNone/>
            </a:pPr>
            <a:endParaRPr sz="2400" b="1">
              <a:solidFill>
                <a:srgbClr val="000000"/>
              </a:solidFill>
            </a:endParaRPr>
          </a:p>
        </p:txBody>
      </p:sp>
      <p:sp>
        <p:nvSpPr>
          <p:cNvPr id="363" name="Google Shape;363;p56"/>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56"/>
          <p:cNvSpPr txBox="1">
            <a:spLocks noGrp="1"/>
          </p:cNvSpPr>
          <p:nvPr>
            <p:ph type="body" idx="1"/>
          </p:nvPr>
        </p:nvSpPr>
        <p:spPr>
          <a:xfrm>
            <a:off x="311700" y="940200"/>
            <a:ext cx="8520600" cy="391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65" name="Google Shape;365;p56"/>
          <p:cNvPicPr preferRelativeResize="0"/>
          <p:nvPr/>
        </p:nvPicPr>
        <p:blipFill>
          <a:blip r:embed="rId4">
            <a:alphaModFix/>
          </a:blip>
          <a:stretch>
            <a:fillRect/>
          </a:stretch>
        </p:blipFill>
        <p:spPr>
          <a:xfrm>
            <a:off x="311700" y="752250"/>
            <a:ext cx="4345101" cy="4192150"/>
          </a:xfrm>
          <a:prstGeom prst="rect">
            <a:avLst/>
          </a:prstGeom>
          <a:noFill/>
          <a:ln>
            <a:noFill/>
          </a:ln>
        </p:spPr>
      </p:pic>
      <p:pic>
        <p:nvPicPr>
          <p:cNvPr id="366" name="Google Shape;366;p56"/>
          <p:cNvPicPr preferRelativeResize="0"/>
          <p:nvPr/>
        </p:nvPicPr>
        <p:blipFill>
          <a:blip r:embed="rId5">
            <a:alphaModFix/>
          </a:blip>
          <a:stretch>
            <a:fillRect/>
          </a:stretch>
        </p:blipFill>
        <p:spPr>
          <a:xfrm>
            <a:off x="4636675" y="752250"/>
            <a:ext cx="4345101" cy="4192150"/>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57"/>
          <p:cNvSpPr txBox="1">
            <a:spLocks noGrp="1"/>
          </p:cNvSpPr>
          <p:nvPr>
            <p:ph type="title"/>
          </p:nvPr>
        </p:nvSpPr>
        <p:spPr>
          <a:xfrm>
            <a:off x="311700" y="2791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 sz="2400" b="1">
                <a:solidFill>
                  <a:srgbClr val="000000"/>
                </a:solidFill>
              </a:rPr>
              <a:t>FINAL RESULTS:</a:t>
            </a:r>
            <a:endParaRPr sz="2400" b="1">
              <a:solidFill>
                <a:srgbClr val="000000"/>
              </a:solidFill>
            </a:endParaRPr>
          </a:p>
        </p:txBody>
      </p:sp>
      <p:sp>
        <p:nvSpPr>
          <p:cNvPr id="372" name="Google Shape;372;p57"/>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3" name="Google Shape;373;p57"/>
          <p:cNvPicPr preferRelativeResize="0"/>
          <p:nvPr/>
        </p:nvPicPr>
        <p:blipFill>
          <a:blip r:embed="rId4">
            <a:alphaModFix/>
          </a:blip>
          <a:stretch>
            <a:fillRect/>
          </a:stretch>
        </p:blipFill>
        <p:spPr>
          <a:xfrm>
            <a:off x="506350" y="929125"/>
            <a:ext cx="6096000" cy="3928600"/>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7"/>
        <p:cNvGrpSpPr/>
        <p:nvPr/>
      </p:nvGrpSpPr>
      <p:grpSpPr>
        <a:xfrm>
          <a:off x="0" y="0"/>
          <a:ext cx="0" cy="0"/>
          <a:chOff x="0" y="0"/>
          <a:chExt cx="0" cy="0"/>
        </a:xfrm>
      </p:grpSpPr>
      <p:sp>
        <p:nvSpPr>
          <p:cNvPr id="398" name="Google Shape;398;p61"/>
          <p:cNvSpPr txBox="1"/>
          <p:nvPr/>
        </p:nvSpPr>
        <p:spPr>
          <a:xfrm>
            <a:off x="273950" y="300150"/>
            <a:ext cx="8644500" cy="454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2000" b="0" i="0" u="none" strike="noStrike" cap="none" dirty="0">
              <a:solidFill>
                <a:srgbClr val="000000"/>
              </a:solidFill>
              <a:latin typeface="Arial"/>
              <a:ea typeface="Arial"/>
              <a:cs typeface="Arial"/>
              <a:sym typeface="Arial"/>
            </a:endParaRPr>
          </a:p>
        </p:txBody>
      </p:sp>
      <p:pic>
        <p:nvPicPr>
          <p:cNvPr id="399" name="Google Shape;399;p61"/>
          <p:cNvPicPr preferRelativeResize="0"/>
          <p:nvPr/>
        </p:nvPicPr>
        <p:blipFill rotWithShape="1">
          <a:blip r:embed="rId4">
            <a:alphaModFix/>
          </a:blip>
          <a:srcRect l="15608" t="148028" r="30570" b="-69739"/>
          <a:stretch/>
        </p:blipFill>
        <p:spPr>
          <a:xfrm>
            <a:off x="2912575" y="3110900"/>
            <a:ext cx="2007825" cy="409000"/>
          </a:xfrm>
          <a:prstGeom prst="rect">
            <a:avLst/>
          </a:prstGeom>
          <a:noFill/>
          <a:ln>
            <a:noFill/>
          </a:ln>
        </p:spPr>
      </p:pic>
      <p:graphicFrame>
        <p:nvGraphicFramePr>
          <p:cNvPr id="2" name="Table 1"/>
          <p:cNvGraphicFramePr>
            <a:graphicFrameLocks noGrp="1"/>
          </p:cNvGraphicFramePr>
          <p:nvPr>
            <p:extLst>
              <p:ext uri="{D42A27DB-BD31-4B8C-83A1-F6EECF244321}">
                <p14:modId xmlns:p14="http://schemas.microsoft.com/office/powerpoint/2010/main" val="3679279974"/>
              </p:ext>
            </p:extLst>
          </p:nvPr>
        </p:nvGraphicFramePr>
        <p:xfrm>
          <a:off x="96819" y="193641"/>
          <a:ext cx="8821631" cy="5077606"/>
        </p:xfrm>
        <a:graphic>
          <a:graphicData uri="http://schemas.openxmlformats.org/drawingml/2006/table">
            <a:tbl>
              <a:tblPr firstRow="1" firstCol="1" bandRow="1">
                <a:tableStyleId>{FC61FB1F-9818-4FD7-AC11-83CE6EDB03F8}</a:tableStyleId>
              </a:tblPr>
              <a:tblGrid>
                <a:gridCol w="215153"/>
                <a:gridCol w="8606478"/>
              </a:tblGrid>
              <a:tr h="544662">
                <a:tc>
                  <a:txBody>
                    <a:bodyPr/>
                    <a:lstStyle/>
                    <a:p>
                      <a:pPr>
                        <a:spcAft>
                          <a:spcPts val="0"/>
                        </a:spcAft>
                      </a:pPr>
                      <a:r>
                        <a:rPr lang="en-US" sz="800" dirty="0">
                          <a:effectLst/>
                        </a:rPr>
                        <a:t>[1] </a:t>
                      </a:r>
                      <a:endParaRPr lang="en-IN" sz="800" dirty="0">
                        <a:effectLst/>
                        <a:latin typeface="Times New Roman"/>
                        <a:ea typeface="Times New Roman"/>
                      </a:endParaRPr>
                    </a:p>
                  </a:txBody>
                  <a:tcPr marL="6149" marR="6149" marT="6149" marB="6149"/>
                </a:tc>
                <a:tc>
                  <a:txBody>
                    <a:bodyPr/>
                    <a:lstStyle/>
                    <a:p>
                      <a:pPr>
                        <a:spcAft>
                          <a:spcPts val="0"/>
                        </a:spcAft>
                      </a:pPr>
                      <a:r>
                        <a:rPr lang="en-US" sz="800">
                          <a:effectLst/>
                        </a:rPr>
                        <a:t>M. Mironovova and J. Bíla, "Fast fourier transform for feature extraction and neural network for classification of electrocardiogram signals," in 2015 Fourth International Conference on Future Generation Communication Technology (FGCT), LUTON,UK, 2015. </a:t>
                      </a:r>
                      <a:endParaRPr lang="en-IN" sz="800">
                        <a:effectLst/>
                        <a:latin typeface="Times New Roman"/>
                        <a:ea typeface="Times New Roman"/>
                      </a:endParaRPr>
                    </a:p>
                  </a:txBody>
                  <a:tcPr marL="6149" marR="6149" marT="6149" marB="6149"/>
                </a:tc>
              </a:tr>
              <a:tr h="544662">
                <a:tc>
                  <a:txBody>
                    <a:bodyPr/>
                    <a:lstStyle/>
                    <a:p>
                      <a:pPr>
                        <a:spcAft>
                          <a:spcPts val="0"/>
                        </a:spcAft>
                      </a:pPr>
                      <a:r>
                        <a:rPr lang="en-US" sz="800">
                          <a:effectLst/>
                        </a:rPr>
                        <a:t>[2] </a:t>
                      </a:r>
                      <a:endParaRPr lang="en-IN" sz="800">
                        <a:effectLst/>
                        <a:latin typeface="Times New Roman"/>
                        <a:ea typeface="Times New Roman"/>
                      </a:endParaRPr>
                    </a:p>
                  </a:txBody>
                  <a:tcPr marL="6149" marR="6149" marT="6149" marB="6149"/>
                </a:tc>
                <a:tc>
                  <a:txBody>
                    <a:bodyPr/>
                    <a:lstStyle/>
                    <a:p>
                      <a:pPr>
                        <a:spcAft>
                          <a:spcPts val="0"/>
                        </a:spcAft>
                      </a:pPr>
                      <a:r>
                        <a:rPr lang="en-US" sz="800">
                          <a:effectLst/>
                        </a:rPr>
                        <a:t>A. Prochazka, J. Kukal and O. Vysata, "Wavelet Transform Use for Feature Extraction and EEG Signal Segments Classification," in 2008 3rd International Symposium on Communications, Control and Signal Processing, ST. JULIANS, 2008. </a:t>
                      </a:r>
                      <a:endParaRPr lang="en-IN" sz="800">
                        <a:effectLst/>
                        <a:latin typeface="Times New Roman"/>
                        <a:ea typeface="Times New Roman"/>
                      </a:endParaRPr>
                    </a:p>
                  </a:txBody>
                  <a:tcPr marL="6149" marR="6149" marT="6149" marB="6149"/>
                </a:tc>
              </a:tr>
              <a:tr h="544662">
                <a:tc>
                  <a:txBody>
                    <a:bodyPr/>
                    <a:lstStyle/>
                    <a:p>
                      <a:pPr>
                        <a:spcAft>
                          <a:spcPts val="0"/>
                        </a:spcAft>
                      </a:pPr>
                      <a:r>
                        <a:rPr lang="en-US" sz="800">
                          <a:effectLst/>
                        </a:rPr>
                        <a:t>[3] </a:t>
                      </a:r>
                      <a:endParaRPr lang="en-IN" sz="800">
                        <a:effectLst/>
                        <a:latin typeface="Times New Roman"/>
                        <a:ea typeface="Times New Roman"/>
                      </a:endParaRPr>
                    </a:p>
                  </a:txBody>
                  <a:tcPr marL="6149" marR="6149" marT="6149" marB="6149"/>
                </a:tc>
                <a:tc>
                  <a:txBody>
                    <a:bodyPr/>
                    <a:lstStyle/>
                    <a:p>
                      <a:pPr>
                        <a:spcAft>
                          <a:spcPts val="0"/>
                        </a:spcAft>
                      </a:pPr>
                      <a:r>
                        <a:rPr lang="en-US" sz="800">
                          <a:effectLst/>
                        </a:rPr>
                        <a:t>S. K. G. Manikonda, S. Gangwani, . S. P. K. Sreckala and J. SANTHOSH, "Power Quality Event Classification Using Convolutional Neural Networks on Images," in 2019 IEEE 1st International Conference on Energy, Systems and Information Processing (ICESIP), CHENNAI, 2019. </a:t>
                      </a:r>
                      <a:endParaRPr lang="en-IN" sz="800">
                        <a:effectLst/>
                        <a:latin typeface="Times New Roman"/>
                        <a:ea typeface="Times New Roman"/>
                      </a:endParaRPr>
                    </a:p>
                  </a:txBody>
                  <a:tcPr marL="6149" marR="6149" marT="6149" marB="6149"/>
                </a:tc>
              </a:tr>
              <a:tr h="544662">
                <a:tc>
                  <a:txBody>
                    <a:bodyPr/>
                    <a:lstStyle/>
                    <a:p>
                      <a:pPr>
                        <a:spcAft>
                          <a:spcPts val="0"/>
                        </a:spcAft>
                      </a:pPr>
                      <a:r>
                        <a:rPr lang="en-US" sz="800">
                          <a:effectLst/>
                        </a:rPr>
                        <a:t>[4] </a:t>
                      </a:r>
                      <a:endParaRPr lang="en-IN" sz="800">
                        <a:effectLst/>
                        <a:latin typeface="Times New Roman"/>
                        <a:ea typeface="Times New Roman"/>
                      </a:endParaRPr>
                    </a:p>
                  </a:txBody>
                  <a:tcPr marL="6149" marR="6149" marT="6149" marB="6149"/>
                </a:tc>
                <a:tc>
                  <a:txBody>
                    <a:bodyPr/>
                    <a:lstStyle/>
                    <a:p>
                      <a:pPr>
                        <a:spcAft>
                          <a:spcPts val="0"/>
                        </a:spcAft>
                      </a:pPr>
                      <a:r>
                        <a:rPr lang="en-US" sz="800">
                          <a:effectLst/>
                        </a:rPr>
                        <a:t>S. K G Manikonda, J. santhosh, . S. P. K. Sreekala and . S. Gangwani , "Power Quality Event Classification Using Long Short-Term Memory Networks," in 2019 IEEE International Conference on Distributed Computing, VLSI, Electrical Circuits and Robotics (DISCOVER), Manipal, India, 2019. </a:t>
                      </a:r>
                      <a:endParaRPr lang="en-IN" sz="800">
                        <a:effectLst/>
                        <a:latin typeface="Times New Roman"/>
                        <a:ea typeface="Times New Roman"/>
                      </a:endParaRPr>
                    </a:p>
                  </a:txBody>
                  <a:tcPr marL="6149" marR="6149" marT="6149" marB="6149"/>
                </a:tc>
              </a:tr>
              <a:tr h="544662">
                <a:tc>
                  <a:txBody>
                    <a:bodyPr/>
                    <a:lstStyle/>
                    <a:p>
                      <a:pPr>
                        <a:spcAft>
                          <a:spcPts val="0"/>
                        </a:spcAft>
                      </a:pPr>
                      <a:r>
                        <a:rPr lang="en-US" sz="800">
                          <a:effectLst/>
                        </a:rPr>
                        <a:t>[5] </a:t>
                      </a:r>
                      <a:endParaRPr lang="en-IN" sz="800">
                        <a:effectLst/>
                        <a:latin typeface="Times New Roman"/>
                        <a:ea typeface="Times New Roman"/>
                      </a:endParaRPr>
                    </a:p>
                  </a:txBody>
                  <a:tcPr marL="6149" marR="6149" marT="6149" marB="6149"/>
                </a:tc>
                <a:tc>
                  <a:txBody>
                    <a:bodyPr/>
                    <a:lstStyle/>
                    <a:p>
                      <a:pPr>
                        <a:spcAft>
                          <a:spcPts val="0"/>
                        </a:spcAft>
                      </a:pPr>
                      <a:r>
                        <a:rPr lang="en-US" sz="800">
                          <a:effectLst/>
                        </a:rPr>
                        <a:t>S. K. G. Manikonda, j. Santhosh, s. p. k. sreekala, S. gangwani and D. n. gaonkar, "Power Quality Event Classification Using Transfer learning on images," in 2019 IEEE International Conference on Intelligent Techniques in Control, Optimization and Signal Processing (INCOS), Tamilnadu, 2019. </a:t>
                      </a:r>
                      <a:endParaRPr lang="en-IN" sz="800">
                        <a:effectLst/>
                        <a:latin typeface="Times New Roman"/>
                        <a:ea typeface="Times New Roman"/>
                      </a:endParaRPr>
                    </a:p>
                  </a:txBody>
                  <a:tcPr marL="6149" marR="6149" marT="6149" marB="6149"/>
                </a:tc>
              </a:tr>
              <a:tr h="544662">
                <a:tc>
                  <a:txBody>
                    <a:bodyPr/>
                    <a:lstStyle/>
                    <a:p>
                      <a:pPr>
                        <a:spcAft>
                          <a:spcPts val="0"/>
                        </a:spcAft>
                      </a:pPr>
                      <a:r>
                        <a:rPr lang="en-US" sz="800">
                          <a:effectLst/>
                        </a:rPr>
                        <a:t>[6] </a:t>
                      </a:r>
                      <a:endParaRPr lang="en-IN" sz="800">
                        <a:effectLst/>
                        <a:latin typeface="Times New Roman"/>
                        <a:ea typeface="Times New Roman"/>
                      </a:endParaRPr>
                    </a:p>
                  </a:txBody>
                  <a:tcPr marL="6149" marR="6149" marT="6149" marB="6149"/>
                </a:tc>
                <a:tc>
                  <a:txBody>
                    <a:bodyPr/>
                    <a:lstStyle/>
                    <a:p>
                      <a:pPr>
                        <a:spcAft>
                          <a:spcPts val="0"/>
                        </a:spcAft>
                      </a:pPr>
                      <a:r>
                        <a:rPr lang="en-US" sz="800">
                          <a:effectLst/>
                        </a:rPr>
                        <a:t>"PQube - Live world map for power quality," Power standards lab, [Online]. Available: http://map.pqube.com/.</a:t>
                      </a:r>
                      <a:endParaRPr lang="en-IN" sz="800">
                        <a:effectLst/>
                        <a:latin typeface="Times New Roman"/>
                        <a:ea typeface="Times New Roman"/>
                      </a:endParaRPr>
                    </a:p>
                  </a:txBody>
                  <a:tcPr marL="6149" marR="6149" marT="6149" marB="6149"/>
                </a:tc>
              </a:tr>
              <a:tr h="544662">
                <a:tc>
                  <a:txBody>
                    <a:bodyPr/>
                    <a:lstStyle/>
                    <a:p>
                      <a:pPr>
                        <a:spcAft>
                          <a:spcPts val="0"/>
                        </a:spcAft>
                      </a:pPr>
                      <a:r>
                        <a:rPr lang="en-US" sz="800">
                          <a:effectLst/>
                        </a:rPr>
                        <a:t>[7] </a:t>
                      </a:r>
                      <a:endParaRPr lang="en-IN" sz="800">
                        <a:effectLst/>
                        <a:latin typeface="Times New Roman"/>
                        <a:ea typeface="Times New Roman"/>
                      </a:endParaRPr>
                    </a:p>
                  </a:txBody>
                  <a:tcPr marL="6149" marR="6149" marT="6149" marB="6149"/>
                </a:tc>
                <a:tc>
                  <a:txBody>
                    <a:bodyPr/>
                    <a:lstStyle/>
                    <a:p>
                      <a:pPr>
                        <a:spcAft>
                          <a:spcPts val="0"/>
                        </a:spcAft>
                      </a:pPr>
                      <a:r>
                        <a:rPr lang="en-US" sz="800">
                          <a:effectLst/>
                        </a:rPr>
                        <a:t>Z. Wang and t. oates, "Encoding Time Series as Images for Visual Inspection and Classification Using Tiled Convolutional Neural Networks," in Workshops at the Twenty-Ninth AAAI Conference on Artificial Intelligence, 2015. </a:t>
                      </a:r>
                      <a:endParaRPr lang="en-IN" sz="800">
                        <a:effectLst/>
                        <a:latin typeface="Times New Roman"/>
                        <a:ea typeface="Times New Roman"/>
                      </a:endParaRPr>
                    </a:p>
                  </a:txBody>
                  <a:tcPr marL="6149" marR="6149" marT="6149" marB="6149"/>
                </a:tc>
              </a:tr>
              <a:tr h="544662">
                <a:tc>
                  <a:txBody>
                    <a:bodyPr/>
                    <a:lstStyle/>
                    <a:p>
                      <a:pPr>
                        <a:spcAft>
                          <a:spcPts val="0"/>
                        </a:spcAft>
                      </a:pPr>
                      <a:r>
                        <a:rPr lang="en-US" sz="800">
                          <a:effectLst/>
                        </a:rPr>
                        <a:t>[8] </a:t>
                      </a:r>
                      <a:endParaRPr lang="en-IN" sz="800">
                        <a:effectLst/>
                        <a:latin typeface="Times New Roman"/>
                        <a:ea typeface="Times New Roman"/>
                      </a:endParaRPr>
                    </a:p>
                  </a:txBody>
                  <a:tcPr marL="6149" marR="6149" marT="6149" marB="6149"/>
                </a:tc>
                <a:tc>
                  <a:txBody>
                    <a:bodyPr/>
                    <a:lstStyle/>
                    <a:p>
                      <a:pPr>
                        <a:spcAft>
                          <a:spcPts val="0"/>
                        </a:spcAft>
                      </a:pPr>
                      <a:r>
                        <a:rPr lang="en-US" sz="800">
                          <a:effectLst/>
                        </a:rPr>
                        <a:t>L. Bottou, "Large-Scale Machine Learning with Stochastic Gradient Descent," in Proceedings of COMPSTAT'2010, 2010. </a:t>
                      </a:r>
                      <a:endParaRPr lang="en-IN" sz="800">
                        <a:effectLst/>
                        <a:latin typeface="Times New Roman"/>
                        <a:ea typeface="Times New Roman"/>
                      </a:endParaRPr>
                    </a:p>
                  </a:txBody>
                  <a:tcPr marL="6149" marR="6149" marT="6149" marB="6149"/>
                </a:tc>
              </a:tr>
              <a:tr h="720310">
                <a:tc>
                  <a:txBody>
                    <a:bodyPr/>
                    <a:lstStyle/>
                    <a:p>
                      <a:pPr>
                        <a:spcAft>
                          <a:spcPts val="0"/>
                        </a:spcAft>
                      </a:pPr>
                      <a:r>
                        <a:rPr lang="en-US" sz="800">
                          <a:effectLst/>
                        </a:rPr>
                        <a:t>[12] </a:t>
                      </a:r>
                      <a:endParaRPr lang="en-IN" sz="800">
                        <a:effectLst/>
                        <a:latin typeface="Times New Roman"/>
                        <a:ea typeface="Times New Roman"/>
                      </a:endParaRPr>
                    </a:p>
                  </a:txBody>
                  <a:tcPr marL="6149" marR="6149" marT="6149" marB="6149"/>
                </a:tc>
                <a:tc>
                  <a:txBody>
                    <a:bodyPr/>
                    <a:lstStyle/>
                    <a:p>
                      <a:pPr>
                        <a:spcAft>
                          <a:spcPts val="0"/>
                        </a:spcAft>
                      </a:pPr>
                      <a:r>
                        <a:rPr lang="en-US" sz="800" dirty="0">
                          <a:effectLst/>
                        </a:rPr>
                        <a:t>D. A. Rob and N. A. Campwell, "On the pairing of the softmax activation and cross entropy penalty functions and derivation of the softmax activation function," in Proc. 8th Aust, Conf. on the Neural Networks,Melbourne,Vol.181, Melbourne, 1997. </a:t>
                      </a:r>
                      <a:endParaRPr lang="en-IN" sz="800" dirty="0">
                        <a:effectLst/>
                        <a:latin typeface="Times New Roman"/>
                        <a:ea typeface="Times New Roman"/>
                      </a:endParaRPr>
                    </a:p>
                  </a:txBody>
                  <a:tcPr marL="6149" marR="6149" marT="6149" marB="6149"/>
                </a:tc>
              </a:tr>
            </a:tbl>
          </a:graphicData>
        </a:graphic>
      </p:graphicFrame>
      <p:sp>
        <p:nvSpPr>
          <p:cNvPr id="3" name="Rectangle 1"/>
          <p:cNvSpPr>
            <a:spLocks noChangeArrowheads="1"/>
          </p:cNvSpPr>
          <p:nvPr/>
        </p:nvSpPr>
        <p:spPr bwMode="auto">
          <a:xfrm>
            <a:off x="0" y="-427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38088"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Times New Roman" pitchFamily="18" charset="0"/>
                <a:cs typeface="Times New Roman" pitchFamily="18" charset="0"/>
              </a:rPr>
              <a:t>References:</a:t>
            </a:r>
            <a:endParaRPr kumimoji="0" lang="en-US" altLang="en-US" sz="1600" b="1" i="0" u="none" strike="noStrike" cap="none" normalizeH="0" baseline="0" dirty="0" smtClean="0">
              <a:ln>
                <a:noFill/>
              </a:ln>
              <a:solidFill>
                <a:schemeClr val="tx1"/>
              </a:solidFill>
              <a:effectLst/>
              <a:latin typeface="Arial" pitchFamily="34"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3"/>
        <p:cNvGrpSpPr/>
        <p:nvPr/>
      </p:nvGrpSpPr>
      <p:grpSpPr>
        <a:xfrm>
          <a:off x="0" y="0"/>
          <a:ext cx="0" cy="0"/>
          <a:chOff x="0" y="0"/>
          <a:chExt cx="0" cy="0"/>
        </a:xfrm>
      </p:grpSpPr>
      <p:sp>
        <p:nvSpPr>
          <p:cNvPr id="404" name="Google Shape;404;p62"/>
          <p:cNvSpPr txBox="1">
            <a:spLocks noGrp="1"/>
          </p:cNvSpPr>
          <p:nvPr>
            <p:ph type="body" idx="1"/>
          </p:nvPr>
        </p:nvSpPr>
        <p:spPr>
          <a:xfrm>
            <a:off x="-58250" y="1016125"/>
            <a:ext cx="8520600" cy="34164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800"/>
              <a:buNone/>
            </a:pPr>
            <a:endParaRPr sz="3600" b="1" i="1" u="sng">
              <a:solidFill>
                <a:srgbClr val="FCE5CD"/>
              </a:solidFill>
              <a:latin typeface="Georgia"/>
              <a:ea typeface="Georgia"/>
              <a:cs typeface="Georgia"/>
              <a:sym typeface="Georgia"/>
            </a:endParaRPr>
          </a:p>
          <a:p>
            <a:pPr marL="0" lvl="0" indent="0" algn="just" rtl="0">
              <a:lnSpc>
                <a:spcPct val="115000"/>
              </a:lnSpc>
              <a:spcBef>
                <a:spcPts val="1600"/>
              </a:spcBef>
              <a:spcAft>
                <a:spcPts val="1600"/>
              </a:spcAft>
              <a:buSzPts val="1800"/>
              <a:buNone/>
            </a:pPr>
            <a:r>
              <a:rPr lang="en" sz="3600" b="1" i="1">
                <a:solidFill>
                  <a:srgbClr val="FCE5CD"/>
                </a:solidFill>
              </a:rPr>
              <a:t>                        </a:t>
            </a:r>
            <a:r>
              <a:rPr lang="en" sz="7200" b="1" i="1" u="sng">
                <a:solidFill>
                  <a:srgbClr val="741B47"/>
                </a:solidFill>
                <a:latin typeface="Amatic SC"/>
                <a:ea typeface="Amatic SC"/>
                <a:cs typeface="Amatic SC"/>
                <a:sym typeface="Amatic SC"/>
              </a:rPr>
              <a:t>THANK YOU </a:t>
            </a:r>
            <a:r>
              <a:rPr lang="en" sz="7200" b="1" i="1">
                <a:solidFill>
                  <a:srgbClr val="741B47"/>
                </a:solidFill>
                <a:latin typeface="Amatic SC"/>
                <a:ea typeface="Amatic SC"/>
                <a:cs typeface="Amatic SC"/>
                <a:sym typeface="Amatic SC"/>
              </a:rPr>
              <a:t>:)</a:t>
            </a:r>
            <a:endParaRPr sz="7200" b="1" i="1">
              <a:solidFill>
                <a:srgbClr val="741B47"/>
              </a:solidFill>
              <a:latin typeface="Amatic SC"/>
              <a:ea typeface="Amatic SC"/>
              <a:cs typeface="Amatic SC"/>
              <a:sym typeface="Amatic SC"/>
            </a:endParaRPr>
          </a:p>
        </p:txBody>
      </p:sp>
      <p:sp>
        <p:nvSpPr>
          <p:cNvPr id="405" name="Google Shape;405;p62"/>
          <p:cNvSpPr txBox="1"/>
          <p:nvPr/>
        </p:nvSpPr>
        <p:spPr>
          <a:xfrm>
            <a:off x="347025" y="183325"/>
            <a:ext cx="7138800" cy="83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6" name="Google Shape;406;p62"/>
          <p:cNvPicPr preferRelativeResize="0"/>
          <p:nvPr/>
        </p:nvPicPr>
        <p:blipFill rotWithShape="1">
          <a:blip r:embed="rId4">
            <a:alphaModFix/>
          </a:blip>
          <a:srcRect l="15608" t="148028" r="30570" b="-69739"/>
          <a:stretch/>
        </p:blipFill>
        <p:spPr>
          <a:xfrm>
            <a:off x="2912575" y="3110900"/>
            <a:ext cx="2007825" cy="40900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0"/>
        <p:cNvGrpSpPr/>
        <p:nvPr/>
      </p:nvGrpSpPr>
      <p:grpSpPr>
        <a:xfrm>
          <a:off x="0" y="0"/>
          <a:ext cx="0" cy="0"/>
          <a:chOff x="0" y="0"/>
          <a:chExt cx="0" cy="0"/>
        </a:xfrm>
      </p:grpSpPr>
      <p:sp>
        <p:nvSpPr>
          <p:cNvPr id="391" name="Google Shape;391;p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lvl="0">
              <a:buSzPts val="3600"/>
            </a:pPr>
            <a:r>
              <a:rPr lang="en-IN" b="1" dirty="0" smtClean="0"/>
              <a:t>POWER QUALITY:</a:t>
            </a:r>
            <a:endParaRPr lang="en-IN" dirty="0">
              <a:solidFill>
                <a:srgbClr val="000000"/>
              </a:solidFill>
            </a:endParaRPr>
          </a:p>
        </p:txBody>
      </p:sp>
      <p:sp>
        <p:nvSpPr>
          <p:cNvPr id="392" name="Google Shape;392;p60"/>
          <p:cNvSpPr txBox="1"/>
          <p:nvPr/>
        </p:nvSpPr>
        <p:spPr>
          <a:xfrm>
            <a:off x="1110050" y="1440525"/>
            <a:ext cx="1177800" cy="618600"/>
          </a:xfrm>
          <a:prstGeom prst="rect">
            <a:avLst/>
          </a:prstGeom>
          <a:noFill/>
          <a:ln>
            <a:noFill/>
          </a:ln>
        </p:spPr>
        <p:txBody>
          <a:bodyPr spcFirstLastPara="1" wrap="square" lIns="91425" tIns="91425" rIns="91425" bIns="91425" anchor="t" anchorCtr="0">
            <a:noAutofit/>
          </a:bodyPr>
          <a:lstStyle/>
          <a:p>
            <a:pPr>
              <a:buSzPts val="1400"/>
            </a:pPr>
            <a:endParaRPr/>
          </a:p>
        </p:txBody>
      </p:sp>
      <p:sp>
        <p:nvSpPr>
          <p:cNvPr id="393" name="Google Shape;393;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216000" lvl="0" indent="0">
              <a:lnSpc>
                <a:spcPct val="100000"/>
              </a:lnSpc>
              <a:spcAft>
                <a:spcPts val="600"/>
              </a:spcAft>
              <a:buNone/>
            </a:pPr>
            <a:r>
              <a:rPr lang="en-IN" sz="2400" i="1" u="sng" dirty="0">
                <a:solidFill>
                  <a:schemeClr val="accent6">
                    <a:lumMod val="50000"/>
                  </a:schemeClr>
                </a:solidFill>
              </a:rPr>
              <a:t>Power quality is an issue that is becoming increasingly important to electricity consumers at all levels of usage.</a:t>
            </a:r>
          </a:p>
          <a:p>
            <a:pPr marL="216000" lvl="0" indent="0">
              <a:lnSpc>
                <a:spcPct val="100000"/>
              </a:lnSpc>
              <a:spcAft>
                <a:spcPts val="600"/>
              </a:spcAft>
              <a:buNone/>
            </a:pPr>
            <a:endParaRPr lang="en-IN" i="1" u="sng" dirty="0">
              <a:solidFill>
                <a:schemeClr val="accent6">
                  <a:lumMod val="50000"/>
                </a:schemeClr>
              </a:solidFill>
            </a:endParaRPr>
          </a:p>
          <a:p>
            <a:pPr marL="216000" lvl="0" indent="0">
              <a:lnSpc>
                <a:spcPct val="100000"/>
              </a:lnSpc>
              <a:spcAft>
                <a:spcPts val="600"/>
              </a:spcAft>
              <a:buNone/>
            </a:pPr>
            <a:endParaRPr lang="en-IN" i="1" u="sng" dirty="0">
              <a:solidFill>
                <a:schemeClr val="accent6">
                  <a:lumMod val="50000"/>
                </a:schemeClr>
              </a:solidFill>
            </a:endParaRPr>
          </a:p>
          <a:p>
            <a:pPr marL="216000" lvl="0" indent="0">
              <a:lnSpc>
                <a:spcPct val="100000"/>
              </a:lnSpc>
              <a:spcAft>
                <a:spcPts val="600"/>
              </a:spcAft>
              <a:buNone/>
            </a:pPr>
            <a:r>
              <a:rPr lang="en-IN" b="1" i="1" u="sng" dirty="0"/>
              <a:t>The Term Power Quality Is Used To Describe Any Non-stationary Disturbances, Which Cause The Major Malfunctioning Of The Electrical Equipments.</a:t>
            </a:r>
          </a:p>
          <a:p>
            <a:pPr marL="0" lvl="0" indent="0" algn="l" rtl="0">
              <a:spcBef>
                <a:spcPts val="0"/>
              </a:spcBef>
              <a:spcAft>
                <a:spcPts val="1600"/>
              </a:spcAft>
              <a:buNone/>
            </a:pPr>
            <a:endParaRPr dirty="0"/>
          </a:p>
        </p:txBody>
      </p:sp>
    </p:spTree>
    <p:extLst>
      <p:ext uri="{BB962C8B-B14F-4D97-AF65-F5344CB8AC3E}">
        <p14:creationId xmlns:p14="http://schemas.microsoft.com/office/powerpoint/2010/main" val="17365029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t>DATA COLLECTION:</a:t>
            </a:r>
            <a:endParaRPr b="1"/>
          </a:p>
        </p:txBody>
      </p:sp>
      <p:sp>
        <p:nvSpPr>
          <p:cNvPr id="85" name="Google Shape;85;p18"/>
          <p:cNvSpPr txBox="1">
            <a:spLocks noGrp="1"/>
          </p:cNvSpPr>
          <p:nvPr>
            <p:ph type="body" idx="1"/>
          </p:nvPr>
        </p:nvSpPr>
        <p:spPr>
          <a:xfrm>
            <a:off x="383725"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2400">
                <a:solidFill>
                  <a:schemeClr val="dk1"/>
                </a:solidFill>
              </a:rPr>
              <a:t>The real time data is collected from different PQube across the globe. The PQube is an PQ monitoring device that records the details of every power disturbance. When the system is normal, PQube records every detail about power consumption. Also data for multiple events was generated using python.</a:t>
            </a:r>
            <a:endParaRPr sz="2400">
              <a:solidFill>
                <a:schemeClr val="dk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7"/>
        <p:cNvGrpSpPr/>
        <p:nvPr/>
      </p:nvGrpSpPr>
      <p:grpSpPr>
        <a:xfrm>
          <a:off x="0" y="0"/>
          <a:ext cx="0" cy="0"/>
          <a:chOff x="0" y="0"/>
          <a:chExt cx="0" cy="0"/>
        </a:xfrm>
      </p:grpSpPr>
      <p:sp>
        <p:nvSpPr>
          <p:cNvPr id="228" name="Google Shape;228;p37"/>
          <p:cNvSpPr txBox="1">
            <a:spLocks noGrp="1"/>
          </p:cNvSpPr>
          <p:nvPr>
            <p:ph type="body" idx="1"/>
          </p:nvPr>
        </p:nvSpPr>
        <p:spPr>
          <a:xfrm>
            <a:off x="77001" y="77002"/>
            <a:ext cx="8951495" cy="524576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3600" b="1" i="1" u="sng" dirty="0">
              <a:solidFill>
                <a:srgbClr val="FCE5CD"/>
              </a:solidFill>
              <a:latin typeface="Georgia"/>
              <a:ea typeface="Georgia"/>
              <a:cs typeface="Georgia"/>
              <a:sym typeface="Georgia"/>
            </a:endParaRPr>
          </a:p>
          <a:p>
            <a:pPr marL="0" lvl="0" indent="0" algn="just" rtl="0">
              <a:spcBef>
                <a:spcPts val="1600"/>
              </a:spcBef>
              <a:spcAft>
                <a:spcPts val="1600"/>
              </a:spcAft>
              <a:buNone/>
            </a:pPr>
            <a:r>
              <a:rPr lang="en" sz="3600" b="1" i="1" dirty="0">
                <a:solidFill>
                  <a:srgbClr val="FCE5CD"/>
                </a:solidFill>
              </a:rPr>
              <a:t>                        </a:t>
            </a:r>
            <a:endParaRPr sz="7200" b="1" i="1" dirty="0">
              <a:solidFill>
                <a:srgbClr val="741B47"/>
              </a:solidFill>
              <a:latin typeface="Amatic SC"/>
              <a:ea typeface="Amatic SC"/>
              <a:cs typeface="Amatic SC"/>
              <a:sym typeface="Amatic SC"/>
            </a:endParaRPr>
          </a:p>
        </p:txBody>
      </p:sp>
      <p:sp>
        <p:nvSpPr>
          <p:cNvPr id="229" name="Google Shape;229;p37"/>
          <p:cNvSpPr txBox="1"/>
          <p:nvPr/>
        </p:nvSpPr>
        <p:spPr>
          <a:xfrm>
            <a:off x="347025" y="183325"/>
            <a:ext cx="8334962" cy="4533054"/>
          </a:xfrm>
          <a:prstGeom prst="rect">
            <a:avLst/>
          </a:prstGeom>
          <a:noFill/>
          <a:ln>
            <a:noFill/>
          </a:ln>
        </p:spPr>
        <p:txBody>
          <a:bodyPr spcFirstLastPara="1" wrap="square" lIns="91425" tIns="91425" rIns="91425" bIns="91425" anchor="t" anchorCtr="0">
            <a:noAutofit/>
          </a:bodyPr>
          <a:lstStyle/>
          <a:p>
            <a:r>
              <a:rPr lang="en-IN" sz="2800" dirty="0" smtClean="0"/>
              <a:t>We managed to collect data for following events:</a:t>
            </a:r>
          </a:p>
          <a:p>
            <a:pPr marL="400050" indent="-400050">
              <a:buFont typeface="Arial"/>
              <a:buAutoNum type="romanLcParenR"/>
            </a:pPr>
            <a:r>
              <a:rPr lang="en-IN" sz="2800" dirty="0" smtClean="0"/>
              <a:t>Voltage sag</a:t>
            </a:r>
          </a:p>
          <a:p>
            <a:pPr marL="400050" indent="-400050">
              <a:buFont typeface="Arial"/>
              <a:buAutoNum type="romanLcParenR"/>
            </a:pPr>
            <a:r>
              <a:rPr lang="en-IN" sz="2800" dirty="0" smtClean="0"/>
              <a:t>Voltage swell</a:t>
            </a:r>
          </a:p>
          <a:p>
            <a:pPr marL="400050" indent="-400050">
              <a:buFont typeface="Arial"/>
              <a:buAutoNum type="romanLcParenR"/>
            </a:pPr>
            <a:r>
              <a:rPr lang="en-IN" sz="2800" dirty="0" smtClean="0"/>
              <a:t>Abnormal frequency</a:t>
            </a:r>
          </a:p>
          <a:p>
            <a:pPr marL="400050" indent="-400050">
              <a:buFont typeface="Arial"/>
              <a:buAutoNum type="romanLcParenR"/>
            </a:pPr>
            <a:r>
              <a:rPr lang="en-IN" sz="2800" dirty="0" smtClean="0"/>
              <a:t>Waveform distortion</a:t>
            </a:r>
          </a:p>
          <a:p>
            <a:pPr marL="400050" indent="-400050">
              <a:buFont typeface="Arial"/>
              <a:buAutoNum type="romanLcParenR"/>
            </a:pPr>
            <a:r>
              <a:rPr lang="en-IN" sz="2800" dirty="0" smtClean="0"/>
              <a:t>Nominal case (No fault)</a:t>
            </a:r>
          </a:p>
          <a:p>
            <a:endParaRPr lang="en-IN" sz="2800" dirty="0" smtClean="0"/>
          </a:p>
          <a:p>
            <a:r>
              <a:rPr lang="en-IN" sz="2800" dirty="0"/>
              <a:t> </a:t>
            </a:r>
            <a:r>
              <a:rPr lang="en-IN" sz="2800" dirty="0" smtClean="0"/>
              <a:t>         But during the feature extraction process, we came across some special cases.</a:t>
            </a:r>
            <a:endParaRPr sz="2800" dirty="0"/>
          </a:p>
        </p:txBody>
      </p:sp>
      <p:pic>
        <p:nvPicPr>
          <p:cNvPr id="230" name="Google Shape;230;p37"/>
          <p:cNvPicPr preferRelativeResize="0"/>
          <p:nvPr/>
        </p:nvPicPr>
        <p:blipFill rotWithShape="1">
          <a:blip r:embed="rId4">
            <a:alphaModFix/>
          </a:blip>
          <a:srcRect l="15608" t="148029" r="30570" b="-69740"/>
          <a:stretch/>
        </p:blipFill>
        <p:spPr>
          <a:xfrm>
            <a:off x="2912575" y="3110900"/>
            <a:ext cx="2007825" cy="409000"/>
          </a:xfrm>
          <a:prstGeom prst="rect">
            <a:avLst/>
          </a:prstGeom>
          <a:noFill/>
          <a:ln>
            <a:noFill/>
          </a:ln>
        </p:spPr>
      </p:pic>
    </p:spTree>
    <p:extLst>
      <p:ext uri="{BB962C8B-B14F-4D97-AF65-F5344CB8AC3E}">
        <p14:creationId xmlns:p14="http://schemas.microsoft.com/office/powerpoint/2010/main" val="7735312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311700" y="1218700"/>
            <a:ext cx="8520600" cy="38793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800"/>
              <a:buNone/>
            </a:pPr>
            <a:endParaRPr sz="1600" b="1">
              <a:solidFill>
                <a:schemeClr val="dk1"/>
              </a:solidFill>
              <a:latin typeface="Georgia"/>
              <a:ea typeface="Georgia"/>
              <a:cs typeface="Georgia"/>
              <a:sym typeface="Georgia"/>
            </a:endParaRPr>
          </a:p>
          <a:p>
            <a:pPr marL="457200" lvl="0" indent="0" algn="just" rtl="0">
              <a:lnSpc>
                <a:spcPct val="115000"/>
              </a:lnSpc>
              <a:spcBef>
                <a:spcPts val="1600"/>
              </a:spcBef>
              <a:spcAft>
                <a:spcPts val="1600"/>
              </a:spcAft>
              <a:buSzPts val="1800"/>
              <a:buNone/>
            </a:pPr>
            <a:endParaRPr sz="1400">
              <a:solidFill>
                <a:schemeClr val="dk1"/>
              </a:solidFill>
            </a:endParaRPr>
          </a:p>
        </p:txBody>
      </p:sp>
      <p:sp>
        <p:nvSpPr>
          <p:cNvPr id="91" name="Google Shape;91;p19"/>
          <p:cNvSpPr txBox="1"/>
          <p:nvPr/>
        </p:nvSpPr>
        <p:spPr>
          <a:xfrm>
            <a:off x="347025" y="183325"/>
            <a:ext cx="7138800" cy="83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2" name="Google Shape;92;p19"/>
          <p:cNvPicPr preferRelativeResize="0"/>
          <p:nvPr/>
        </p:nvPicPr>
        <p:blipFill rotWithShape="1">
          <a:blip r:embed="rId4">
            <a:alphaModFix/>
          </a:blip>
          <a:srcRect l="15608" t="148028" r="30570" b="-69739"/>
          <a:stretch/>
        </p:blipFill>
        <p:spPr>
          <a:xfrm>
            <a:off x="2912575" y="3110900"/>
            <a:ext cx="2007825" cy="409000"/>
          </a:xfrm>
          <a:prstGeom prst="rect">
            <a:avLst/>
          </a:prstGeom>
          <a:noFill/>
          <a:ln>
            <a:noFill/>
          </a:ln>
        </p:spPr>
      </p:pic>
      <p:sp>
        <p:nvSpPr>
          <p:cNvPr id="93" name="Google Shape;9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Special Case (</a:t>
            </a:r>
            <a:r>
              <a:rPr lang="en" sz="2400" dirty="0"/>
              <a:t>Data with multiple disturbances</a:t>
            </a:r>
            <a:r>
              <a:rPr lang="en" dirty="0"/>
              <a:t>)</a:t>
            </a:r>
            <a:endParaRPr dirty="0"/>
          </a:p>
        </p:txBody>
      </p:sp>
      <p:pic>
        <p:nvPicPr>
          <p:cNvPr id="94" name="Google Shape;94;p19"/>
          <p:cNvPicPr preferRelativeResize="0"/>
          <p:nvPr/>
        </p:nvPicPr>
        <p:blipFill rotWithShape="1">
          <a:blip r:embed="rId5">
            <a:alphaModFix/>
          </a:blip>
          <a:srcRect l="823" t="3232"/>
          <a:stretch/>
        </p:blipFill>
        <p:spPr>
          <a:xfrm>
            <a:off x="201553" y="1330036"/>
            <a:ext cx="4253875" cy="3355039"/>
          </a:xfrm>
          <a:prstGeom prst="rect">
            <a:avLst/>
          </a:prstGeom>
          <a:noFill/>
          <a:ln>
            <a:noFill/>
          </a:ln>
        </p:spPr>
      </p:pic>
      <p:pic>
        <p:nvPicPr>
          <p:cNvPr id="95" name="Google Shape;95;p19"/>
          <p:cNvPicPr preferRelativeResize="0"/>
          <p:nvPr/>
        </p:nvPicPr>
        <p:blipFill rotWithShape="1">
          <a:blip r:embed="rId6">
            <a:alphaModFix/>
          </a:blip>
          <a:srcRect/>
          <a:stretch/>
        </p:blipFill>
        <p:spPr>
          <a:xfrm>
            <a:off x="4569728" y="1330034"/>
            <a:ext cx="4398108" cy="3355039"/>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699" y="205563"/>
            <a:ext cx="8520600" cy="630900"/>
          </a:xfrm>
          <a:prstGeom prst="rect">
            <a:avLst/>
          </a:prstGeom>
          <a:noFill/>
          <a:ln>
            <a:noFill/>
          </a:ln>
        </p:spPr>
        <p:txBody>
          <a:bodyPr spcFirstLastPara="1" wrap="square" lIns="91425" tIns="91425" rIns="91425" bIns="91425" anchor="t" anchorCtr="0">
            <a:noAutofit/>
          </a:bodyPr>
          <a:lstStyle/>
          <a:p>
            <a:pPr lvl="0"/>
            <a:r>
              <a:rPr lang="en" b="1" dirty="0"/>
              <a:t>Generated </a:t>
            </a:r>
            <a:r>
              <a:rPr lang="en" b="1" dirty="0" smtClean="0"/>
              <a:t>Events:</a:t>
            </a:r>
            <a:endParaRPr b="1" dirty="0"/>
          </a:p>
        </p:txBody>
      </p:sp>
      <p:sp>
        <p:nvSpPr>
          <p:cNvPr id="101" name="Google Shape;101;p20"/>
          <p:cNvSpPr txBox="1">
            <a:spLocks noGrp="1"/>
          </p:cNvSpPr>
          <p:nvPr>
            <p:ph type="body" idx="1"/>
          </p:nvPr>
        </p:nvSpPr>
        <p:spPr>
          <a:xfrm>
            <a:off x="311700" y="836475"/>
            <a:ext cx="8768400" cy="4238700"/>
          </a:xfrm>
          <a:prstGeom prst="rect">
            <a:avLst/>
          </a:prstGeom>
          <a:noFill/>
          <a:ln>
            <a:noFill/>
          </a:ln>
        </p:spPr>
        <p:txBody>
          <a:bodyPr spcFirstLastPara="1" wrap="square" lIns="91425" tIns="91425" rIns="91425" bIns="91425" anchor="t" anchorCtr="0">
            <a:noAutofit/>
          </a:bodyPr>
          <a:lstStyle/>
          <a:p>
            <a:pPr marL="38100" lvl="0" indent="0" algn="l" rtl="0">
              <a:lnSpc>
                <a:spcPct val="115000"/>
              </a:lnSpc>
              <a:spcBef>
                <a:spcPts val="0"/>
              </a:spcBef>
              <a:spcAft>
                <a:spcPts val="0"/>
              </a:spcAft>
              <a:buClr>
                <a:schemeClr val="dk1"/>
              </a:buClr>
              <a:buSzPts val="3000"/>
              <a:buNone/>
            </a:pPr>
            <a:endParaRPr dirty="0"/>
          </a:p>
          <a:p>
            <a:pPr marL="381000" lvl="0" indent="-342900" algn="l" rtl="0">
              <a:lnSpc>
                <a:spcPct val="115000"/>
              </a:lnSpc>
              <a:spcBef>
                <a:spcPts val="0"/>
              </a:spcBef>
              <a:spcAft>
                <a:spcPts val="0"/>
              </a:spcAft>
              <a:buClr>
                <a:schemeClr val="dk1"/>
              </a:buClr>
              <a:buSzPts val="3000"/>
              <a:buChar char="●"/>
            </a:pPr>
            <a:r>
              <a:rPr lang="en" sz="2400" dirty="0" smtClean="0">
                <a:solidFill>
                  <a:schemeClr val="dk1"/>
                </a:solidFill>
              </a:rPr>
              <a:t>Under-frequency </a:t>
            </a:r>
            <a:r>
              <a:rPr lang="en" sz="2400" dirty="0">
                <a:solidFill>
                  <a:schemeClr val="dk1"/>
                </a:solidFill>
              </a:rPr>
              <a:t>and Under-voltage</a:t>
            </a:r>
            <a:endParaRPr dirty="0"/>
          </a:p>
          <a:p>
            <a:pPr marL="381000" lvl="0" indent="-342900" algn="l" rtl="0">
              <a:lnSpc>
                <a:spcPct val="115000"/>
              </a:lnSpc>
              <a:spcBef>
                <a:spcPts val="0"/>
              </a:spcBef>
              <a:spcAft>
                <a:spcPts val="0"/>
              </a:spcAft>
              <a:buClr>
                <a:schemeClr val="dk1"/>
              </a:buClr>
              <a:buSzPts val="3000"/>
              <a:buChar char="●"/>
            </a:pPr>
            <a:r>
              <a:rPr lang="en" sz="2400" dirty="0">
                <a:solidFill>
                  <a:schemeClr val="dk1"/>
                </a:solidFill>
              </a:rPr>
              <a:t>Over-frequency and Over-voltage</a:t>
            </a:r>
            <a:endParaRPr sz="2400" dirty="0">
              <a:solidFill>
                <a:schemeClr val="dk1"/>
              </a:solidFill>
            </a:endParaRPr>
          </a:p>
          <a:p>
            <a:pPr marL="381000" lvl="0" indent="-342900" algn="l" rtl="0">
              <a:lnSpc>
                <a:spcPct val="115000"/>
              </a:lnSpc>
              <a:spcBef>
                <a:spcPts val="0"/>
              </a:spcBef>
              <a:spcAft>
                <a:spcPts val="0"/>
              </a:spcAft>
              <a:buClr>
                <a:schemeClr val="dk1"/>
              </a:buClr>
              <a:buSzPts val="3000"/>
              <a:buChar char="●"/>
            </a:pPr>
            <a:r>
              <a:rPr lang="en" sz="2400" dirty="0">
                <a:solidFill>
                  <a:schemeClr val="dk1"/>
                </a:solidFill>
              </a:rPr>
              <a:t>Flickers and </a:t>
            </a:r>
            <a:r>
              <a:rPr lang="en" sz="2400" dirty="0" smtClean="0">
                <a:solidFill>
                  <a:schemeClr val="dk1"/>
                </a:solidFill>
              </a:rPr>
              <a:t>Transients</a:t>
            </a:r>
          </a:p>
          <a:p>
            <a:pPr marL="38100" lvl="0" indent="0" algn="l" rtl="0">
              <a:lnSpc>
                <a:spcPct val="115000"/>
              </a:lnSpc>
              <a:spcBef>
                <a:spcPts val="0"/>
              </a:spcBef>
              <a:spcAft>
                <a:spcPts val="0"/>
              </a:spcAft>
              <a:buClr>
                <a:schemeClr val="dk1"/>
              </a:buClr>
              <a:buSzPts val="3000"/>
              <a:buNone/>
            </a:pPr>
            <a:endParaRPr lang="en" sz="2400" dirty="0" smtClean="0">
              <a:solidFill>
                <a:schemeClr val="dk1"/>
              </a:solidFill>
            </a:endParaRPr>
          </a:p>
          <a:p>
            <a:pPr marL="38100" lvl="0" indent="0" algn="l" rtl="0">
              <a:lnSpc>
                <a:spcPct val="115000"/>
              </a:lnSpc>
              <a:spcBef>
                <a:spcPts val="0"/>
              </a:spcBef>
              <a:spcAft>
                <a:spcPts val="0"/>
              </a:spcAft>
              <a:buClr>
                <a:schemeClr val="dk1"/>
              </a:buClr>
              <a:buSzPts val="3000"/>
              <a:buNone/>
            </a:pPr>
            <a:r>
              <a:rPr lang="en" sz="2400" dirty="0">
                <a:solidFill>
                  <a:schemeClr val="dk1"/>
                </a:solidFill>
              </a:rPr>
              <a:t> </a:t>
            </a:r>
            <a:r>
              <a:rPr lang="en" sz="2400" dirty="0" smtClean="0">
                <a:solidFill>
                  <a:schemeClr val="dk1"/>
                </a:solidFill>
              </a:rPr>
              <a:t>           We have generated our data using numerical model framework, where power system sine function is multiplied with power quality event function to derive the model.</a:t>
            </a:r>
            <a:endParaRPr sz="2400" dirty="0">
              <a:solidFill>
                <a:schemeClr val="dk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30C5D5"/>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454</TotalTime>
  <Words>1966</Words>
  <Application>Microsoft Office PowerPoint</Application>
  <PresentationFormat>On-screen Show (16:9)</PresentationFormat>
  <Paragraphs>279</Paragraphs>
  <Slides>47</Slides>
  <Notes>47</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47</vt:i4>
      </vt:variant>
    </vt:vector>
  </HeadingPairs>
  <TitlesOfParts>
    <vt:vector size="58" baseType="lpstr">
      <vt:lpstr>Arial</vt:lpstr>
      <vt:lpstr>Amatic SC</vt:lpstr>
      <vt:lpstr>Century Gothic</vt:lpstr>
      <vt:lpstr>Noto Sans Symbols</vt:lpstr>
      <vt:lpstr>Times New Roman</vt:lpstr>
      <vt:lpstr>Bookman Old Style</vt:lpstr>
      <vt:lpstr>Georgia</vt:lpstr>
      <vt:lpstr>Simple Light</vt:lpstr>
      <vt:lpstr>1_Simple Light</vt:lpstr>
      <vt:lpstr>2_Simple Light</vt:lpstr>
      <vt:lpstr>3_Simple Light</vt:lpstr>
      <vt:lpstr>MAJOR PROJECT (EE499)</vt:lpstr>
      <vt:lpstr>PowerPoint Presentation</vt:lpstr>
      <vt:lpstr>PROBLEM STATEMENT:</vt:lpstr>
      <vt:lpstr>OBJECTIVES</vt:lpstr>
      <vt:lpstr>POWER QUALITY:</vt:lpstr>
      <vt:lpstr>DATA COLLECTION:</vt:lpstr>
      <vt:lpstr>PowerPoint Presentation</vt:lpstr>
      <vt:lpstr>Special Case (Data with multiple disturbances)</vt:lpstr>
      <vt:lpstr>Generated Events:</vt:lpstr>
      <vt:lpstr>NUMERICAL MODEL FRAMEWORK:</vt:lpstr>
      <vt:lpstr>Numerical Model for over frequency and over voltage:</vt:lpstr>
      <vt:lpstr>Numerical Model for under frequency and under voltage:     </vt:lpstr>
      <vt:lpstr>Numerical Model for Flickers and Transients:</vt:lpstr>
      <vt:lpstr>Numerical Model for Flickers and Transients (continue):</vt:lpstr>
      <vt:lpstr>PowerPoint Presentation</vt:lpstr>
      <vt:lpstr>PowerPoint Presentation</vt:lpstr>
      <vt:lpstr>GASF(Gramiam angular summation field): </vt:lpstr>
      <vt:lpstr>GADF(Gramiam angular difference field):</vt:lpstr>
      <vt:lpstr>Recurrence plot: </vt:lpstr>
      <vt:lpstr>PowerPoint Presentation</vt:lpstr>
      <vt:lpstr>PowerPoint Presentation</vt:lpstr>
      <vt:lpstr>PowerPoint Presentation</vt:lpstr>
      <vt:lpstr>PowerPoint Presentation</vt:lpstr>
      <vt:lpstr>PowerPoint Presentation</vt:lpstr>
      <vt:lpstr>FINAL DATASET:</vt:lpstr>
      <vt:lpstr>EXPLORATORY DATA ANALYSIS:</vt:lpstr>
      <vt:lpstr>ABBREVIATIONS FOR PQ EVENTS: </vt:lpstr>
      <vt:lpstr>CNN:    A Convolutional Neural Network (ConvNet/CNN) is a Deep Learning algorithm which can take in an input image, assign importance (learnable weights and biases) to various aspects/objects in the image and be able to differentiate one from the other.</vt:lpstr>
      <vt:lpstr>MODEL USED: </vt:lpstr>
      <vt:lpstr>PowerPoint Presentation</vt:lpstr>
      <vt:lpstr>2D CONVOLUTION: </vt:lpstr>
      <vt:lpstr>MAX POOLING:</vt:lpstr>
      <vt:lpstr>FLATTEN: </vt:lpstr>
      <vt:lpstr>DENSE LAYERS:</vt:lpstr>
      <vt:lpstr>SGDM:</vt:lpstr>
      <vt:lpstr>EFFECT OF MOMENTUM:</vt:lpstr>
      <vt:lpstr>SOFTMAX:</vt:lpstr>
      <vt:lpstr>CATEGORICAL CROSS ENTROPY: </vt:lpstr>
      <vt:lpstr>PowerPoint Presentation</vt:lpstr>
      <vt:lpstr>PowerPoint Presentation</vt:lpstr>
      <vt:lpstr>PowerPoint Presentation</vt:lpstr>
      <vt:lpstr>PowerPoint Presentation</vt:lpstr>
      <vt:lpstr>MODEL SUMMARY:</vt:lpstr>
      <vt:lpstr>TRAINING RESULTS: </vt:lpstr>
      <vt:lpstr>FINAL RESULTS: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PROJECT (EE499)</dc:title>
  <dc:creator>Nandani Shakshi</dc:creator>
  <cp:lastModifiedBy>Nandani Shakshi</cp:lastModifiedBy>
  <cp:revision>14</cp:revision>
  <dcterms:modified xsi:type="dcterms:W3CDTF">2020-06-16T02:49:42Z</dcterms:modified>
</cp:coreProperties>
</file>